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5"/>
  </p:notesMasterIdLst>
  <p:sldIdLst>
    <p:sldId id="257" r:id="rId2"/>
    <p:sldId id="309" r:id="rId3"/>
    <p:sldId id="258" r:id="rId4"/>
    <p:sldId id="264" r:id="rId5"/>
    <p:sldId id="259" r:id="rId6"/>
    <p:sldId id="260" r:id="rId7"/>
    <p:sldId id="263" r:id="rId8"/>
    <p:sldId id="262" r:id="rId9"/>
    <p:sldId id="265" r:id="rId10"/>
    <p:sldId id="270" r:id="rId11"/>
    <p:sldId id="275" r:id="rId12"/>
    <p:sldId id="297" r:id="rId13"/>
    <p:sldId id="298" r:id="rId14"/>
    <p:sldId id="299" r:id="rId15"/>
    <p:sldId id="310" r:id="rId16"/>
    <p:sldId id="311" r:id="rId17"/>
    <p:sldId id="301" r:id="rId18"/>
    <p:sldId id="305" r:id="rId19"/>
    <p:sldId id="303" r:id="rId20"/>
    <p:sldId id="304" r:id="rId21"/>
    <p:sldId id="306" r:id="rId22"/>
    <p:sldId id="308" r:id="rId23"/>
    <p:sldId id="29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3FC88-CFAF-411B-B09D-C74B7D043ED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EE2AB-99AF-44CE-B25A-F50163BDF4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8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10A8801-A149-41A8-B9F3-F967DEA472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776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203431C-2844-4733-BCC7-0B198E09E70F}" type="datetimeFigureOut">
              <a:rPr lang="en-GB" smtClean="0"/>
              <a:t>11/03/2015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130B798-E8C5-47E0-B972-4838C6716E5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323850" y="2166938"/>
            <a:ext cx="84248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lang="en-GB" altLang="en-US" sz="2800" dirty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GB" altLang="en-US" sz="2800" dirty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GB" altLang="en-US" sz="2800" dirty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GB" altLang="en-US" sz="2800" dirty="0">
              <a:solidFill>
                <a:srgbClr val="006600"/>
              </a:solidFill>
            </a:endParaRPr>
          </a:p>
        </p:txBody>
      </p:sp>
      <p:sp>
        <p:nvSpPr>
          <p:cNvPr id="2051" name="Text Box 12"/>
          <p:cNvSpPr txBox="1">
            <a:spLocks noChangeArrowheads="1"/>
          </p:cNvSpPr>
          <p:nvPr/>
        </p:nvSpPr>
        <p:spPr bwMode="auto">
          <a:xfrm>
            <a:off x="1262742" y="1565136"/>
            <a:ext cx="6879771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3600" dirty="0" smtClean="0"/>
              <a:t>Food Security And Conflict: Stabilisation Forces And Agricultural Awareness</a:t>
            </a:r>
          </a:p>
          <a:p>
            <a:pPr algn="ctr" eaLnBrk="1" hangingPunct="1">
              <a:spcBef>
                <a:spcPct val="50000"/>
              </a:spcBef>
            </a:pPr>
            <a:endParaRPr lang="en-GB" altLang="en-US" sz="3600" b="0" dirty="0" smtClean="0"/>
          </a:p>
          <a:p>
            <a:pPr eaLnBrk="1" hangingPunct="1">
              <a:spcBef>
                <a:spcPct val="50000"/>
              </a:spcBef>
            </a:pPr>
            <a:endParaRPr lang="en-GB" altLang="en-US" sz="2000" b="0" dirty="0" smtClean="0"/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 err="1" smtClean="0"/>
              <a:t>Dr</a:t>
            </a:r>
            <a:r>
              <a:rPr lang="en-US" altLang="en-US" sz="1600" dirty="0" smtClean="0"/>
              <a:t> Richard Byrne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 smtClean="0"/>
              <a:t>Rural Security Research Group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 smtClean="0"/>
              <a:t>Harper Adams University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63811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801434"/>
          </a:xfrm>
        </p:spPr>
        <p:txBody>
          <a:bodyPr>
            <a:normAutofit/>
          </a:bodyPr>
          <a:lstStyle/>
          <a:p>
            <a:pPr algn="ctr"/>
            <a:r>
              <a:rPr lang="en-GB" sz="1600" dirty="0" smtClean="0"/>
              <a:t>All opinions expressed in this presentation are my own </a:t>
            </a:r>
            <a:br>
              <a:rPr lang="en-GB" sz="1600" dirty="0" smtClean="0"/>
            </a:br>
            <a:r>
              <a:rPr lang="en-GB" sz="1600" dirty="0" smtClean="0"/>
              <a:t>and do not reflect that of any other organisation</a:t>
            </a:r>
            <a:endParaRPr lang="en-GB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1400" dirty="0" smtClean="0"/>
              <a:t>Acknowledgements</a:t>
            </a:r>
          </a:p>
          <a:p>
            <a:r>
              <a:rPr lang="en-GB" sz="1400" dirty="0" smtClean="0"/>
              <a:t>Military Stabilisation</a:t>
            </a:r>
          </a:p>
          <a:p>
            <a:r>
              <a:rPr lang="en-GB" sz="1400" dirty="0" smtClean="0"/>
              <a:t>Support Group</a:t>
            </a:r>
          </a:p>
          <a:p>
            <a:r>
              <a:rPr lang="en-GB" sz="1400" dirty="0" smtClean="0"/>
              <a:t>Maj JPAD Davies (RW) MSSG </a:t>
            </a:r>
          </a:p>
        </p:txBody>
      </p:sp>
    </p:spTree>
    <p:extLst>
      <p:ext uri="{BB962C8B-B14F-4D97-AF65-F5344CB8AC3E}">
        <p14:creationId xmlns:p14="http://schemas.microsoft.com/office/powerpoint/2010/main" val="4222399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US" dirty="0"/>
              <a:t>What is food security</a:t>
            </a:r>
          </a:p>
          <a:p>
            <a:pPr marL="68580" indent="0">
              <a:buNone/>
            </a:pPr>
            <a:endParaRPr lang="en-GB" altLang="en-US" dirty="0"/>
          </a:p>
          <a:p>
            <a:r>
              <a:rPr lang="en-GB" altLang="en-US" dirty="0" smtClean="0"/>
              <a:t>Why should the military care about Impacts </a:t>
            </a:r>
            <a:r>
              <a:rPr lang="en-GB" altLang="en-US" dirty="0"/>
              <a:t>of food insecurity</a:t>
            </a:r>
          </a:p>
          <a:p>
            <a:endParaRPr lang="en-GB" altLang="en-US" dirty="0"/>
          </a:p>
          <a:p>
            <a:r>
              <a:rPr lang="en-GB" altLang="en-US" dirty="0" smtClean="0"/>
              <a:t>Developing agricultural </a:t>
            </a:r>
            <a:r>
              <a:rPr lang="en-GB" altLang="en-US" dirty="0" smtClean="0"/>
              <a:t>awareness</a:t>
            </a:r>
          </a:p>
          <a:p>
            <a:endParaRPr lang="en-GB" altLang="en-US" dirty="0"/>
          </a:p>
          <a:p>
            <a:r>
              <a:rPr lang="en-GB" altLang="en-US" dirty="0" smtClean="0"/>
              <a:t>In practice</a:t>
            </a:r>
          </a:p>
          <a:p>
            <a:endParaRPr lang="en-GB" altLang="en-US" dirty="0"/>
          </a:p>
          <a:p>
            <a:r>
              <a:rPr lang="en-GB" altLang="en-US" dirty="0" smtClean="0"/>
              <a:t>Issues</a:t>
            </a:r>
            <a:endParaRPr lang="en-GB" altLang="en-US" dirty="0"/>
          </a:p>
          <a:p>
            <a:endParaRPr lang="en-GB" altLang="en-US" dirty="0"/>
          </a:p>
          <a:p>
            <a:endParaRPr lang="en-GB" altLang="en-US" dirty="0"/>
          </a:p>
        </p:txBody>
      </p:sp>
      <p:sp>
        <p:nvSpPr>
          <p:cNvPr id="686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9072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altLang="en-US" dirty="0"/>
          </a:p>
          <a:p>
            <a:r>
              <a:rPr lang="en-GB" altLang="en-US" dirty="0" smtClean="0"/>
              <a:t>Food </a:t>
            </a:r>
            <a:r>
              <a:rPr lang="en-GB" altLang="en-US" dirty="0"/>
              <a:t>security exists when all people, at all times, have physical and economic access to sufficient, </a:t>
            </a:r>
            <a:r>
              <a:rPr lang="en-GB" altLang="en-US" dirty="0">
                <a:solidFill>
                  <a:srgbClr val="FF0000"/>
                </a:solidFill>
              </a:rPr>
              <a:t>safe and nutritious </a:t>
            </a:r>
            <a:r>
              <a:rPr lang="en-GB" altLang="en-US" dirty="0"/>
              <a:t>food that meets their dietary needs and food preferences for and active and healthy life</a:t>
            </a:r>
          </a:p>
          <a:p>
            <a:endParaRPr lang="en-GB" altLang="en-US" dirty="0"/>
          </a:p>
          <a:p>
            <a:endParaRPr lang="en-GB" altLang="en-US" dirty="0"/>
          </a:p>
          <a:p>
            <a:endParaRPr lang="en-GB" altLang="en-US" dirty="0"/>
          </a:p>
          <a:p>
            <a:r>
              <a:rPr lang="en-GB" altLang="en-US" dirty="0"/>
              <a:t>				</a:t>
            </a:r>
            <a:r>
              <a:rPr lang="en-GB" altLang="en-US" sz="1400" dirty="0" smtClean="0"/>
              <a:t>FAO </a:t>
            </a:r>
            <a:r>
              <a:rPr lang="en-GB" altLang="en-US" sz="1400" dirty="0"/>
              <a:t>(2006) defined World Food Summit 1996</a:t>
            </a:r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Defining Food security</a:t>
            </a:r>
          </a:p>
        </p:txBody>
      </p:sp>
    </p:spTree>
    <p:extLst>
      <p:ext uri="{BB962C8B-B14F-4D97-AF65-F5344CB8AC3E}">
        <p14:creationId xmlns:p14="http://schemas.microsoft.com/office/powerpoint/2010/main" val="3999191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Population</a:t>
            </a:r>
          </a:p>
          <a:p>
            <a:endParaRPr lang="en-GB" altLang="en-US" dirty="0"/>
          </a:p>
          <a:p>
            <a:r>
              <a:rPr lang="en-GB" altLang="en-US" dirty="0" smtClean="0"/>
              <a:t>Land </a:t>
            </a:r>
            <a:r>
              <a:rPr lang="en-GB" altLang="en-US" dirty="0"/>
              <a:t>degradation</a:t>
            </a:r>
          </a:p>
          <a:p>
            <a:r>
              <a:rPr lang="en-GB" altLang="en-US" dirty="0"/>
              <a:t>Urban expansion</a:t>
            </a:r>
          </a:p>
          <a:p>
            <a:r>
              <a:rPr lang="en-GB" altLang="en-US" dirty="0"/>
              <a:t>Disease</a:t>
            </a:r>
          </a:p>
          <a:p>
            <a:r>
              <a:rPr lang="en-GB" altLang="en-US" dirty="0"/>
              <a:t>Energy crops/ industrial crops</a:t>
            </a:r>
          </a:p>
          <a:p>
            <a:r>
              <a:rPr lang="en-GB" altLang="en-US" dirty="0">
                <a:solidFill>
                  <a:srgbClr val="FF0000"/>
                </a:solidFill>
              </a:rPr>
              <a:t>Climate </a:t>
            </a:r>
            <a:r>
              <a:rPr lang="en-GB" altLang="en-US" dirty="0" smtClean="0">
                <a:solidFill>
                  <a:srgbClr val="FF0000"/>
                </a:solidFill>
              </a:rPr>
              <a:t>change*</a:t>
            </a:r>
            <a:endParaRPr lang="en-GB" altLang="en-US" dirty="0">
              <a:solidFill>
                <a:srgbClr val="FF0000"/>
              </a:solidFill>
            </a:endParaRPr>
          </a:p>
          <a:p>
            <a:r>
              <a:rPr lang="en-GB" altLang="en-US" dirty="0" smtClean="0">
                <a:solidFill>
                  <a:srgbClr val="FF0000"/>
                </a:solidFill>
              </a:rPr>
              <a:t>Conflict*</a:t>
            </a:r>
          </a:p>
          <a:p>
            <a:endParaRPr lang="en-GB" altLang="en-US" dirty="0">
              <a:solidFill>
                <a:srgbClr val="FF0000"/>
              </a:solidFill>
            </a:endParaRPr>
          </a:p>
          <a:p>
            <a:pPr lvl="8"/>
            <a:r>
              <a:rPr lang="en-GB" altLang="en-US" dirty="0" smtClean="0">
                <a:solidFill>
                  <a:srgbClr val="FF0000"/>
                </a:solidFill>
              </a:rPr>
              <a:t>*key focus</a:t>
            </a:r>
            <a:endParaRPr lang="en-GB" altLang="en-US" dirty="0">
              <a:solidFill>
                <a:srgbClr val="FF0000"/>
              </a:solidFill>
            </a:endParaRPr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Food </a:t>
            </a:r>
            <a:r>
              <a:rPr lang="en-GB" altLang="en-US" dirty="0" smtClean="0"/>
              <a:t>Security Influences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81972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/>
              <a:t>Increased volatility of food prices</a:t>
            </a:r>
          </a:p>
        </p:txBody>
      </p:sp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1852613"/>
            <a:ext cx="5757862" cy="379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9019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/>
              <a:t>48 Countries affected by food shortages</a:t>
            </a:r>
          </a:p>
          <a:p>
            <a:endParaRPr lang="en-GB" altLang="en-US"/>
          </a:p>
          <a:p>
            <a:r>
              <a:rPr lang="en-GB" altLang="en-US"/>
              <a:t>civil unrest</a:t>
            </a:r>
          </a:p>
          <a:p>
            <a:endParaRPr lang="en-GB" altLang="en-US"/>
          </a:p>
          <a:p>
            <a:r>
              <a:rPr lang="en-GB" altLang="en-US"/>
              <a:t>link - hunger and political instability</a:t>
            </a:r>
          </a:p>
          <a:p>
            <a:endParaRPr lang="en-GB" altLang="en-US"/>
          </a:p>
          <a:p>
            <a:r>
              <a:rPr lang="en-GB" altLang="en-US"/>
              <a:t>conflict - populations react with coping strategies impacts food consumption and nutrition</a:t>
            </a:r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Post 2008</a:t>
            </a:r>
          </a:p>
        </p:txBody>
      </p:sp>
    </p:spTree>
    <p:extLst>
      <p:ext uri="{BB962C8B-B14F-4D97-AF65-F5344CB8AC3E}">
        <p14:creationId xmlns:p14="http://schemas.microsoft.com/office/powerpoint/2010/main" val="1821778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2656"/>
            <a:ext cx="7479039" cy="5615140"/>
          </a:xfrm>
        </p:spPr>
      </p:pic>
    </p:spTree>
    <p:extLst>
      <p:ext uri="{BB962C8B-B14F-4D97-AF65-F5344CB8AC3E}">
        <p14:creationId xmlns:p14="http://schemas.microsoft.com/office/powerpoint/2010/main" val="2149165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/>
              <a:t>Availability  - production, supply, trade</a:t>
            </a:r>
          </a:p>
          <a:p>
            <a:endParaRPr lang="en-GB" altLang="en-US"/>
          </a:p>
          <a:p>
            <a:r>
              <a:rPr lang="en-GB" altLang="en-US"/>
              <a:t>Access - ability to buy or produce</a:t>
            </a:r>
          </a:p>
          <a:p>
            <a:endParaRPr lang="en-GB" altLang="en-US"/>
          </a:p>
          <a:p>
            <a:r>
              <a:rPr lang="en-GB" altLang="en-US"/>
              <a:t>Utilisation - being able to cook/ prepare</a:t>
            </a:r>
          </a:p>
          <a:p>
            <a:endParaRPr lang="en-GB" altLang="en-US"/>
          </a:p>
          <a:p>
            <a:r>
              <a:rPr lang="en-GB" altLang="en-US"/>
              <a:t>Stability - ability to access at all time, in all seasons</a:t>
            </a:r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/>
              <a:t>Four Dimensions of Food Security</a:t>
            </a:r>
          </a:p>
        </p:txBody>
      </p:sp>
    </p:spTree>
    <p:extLst>
      <p:ext uri="{BB962C8B-B14F-4D97-AF65-F5344CB8AC3E}">
        <p14:creationId xmlns:p14="http://schemas.microsoft.com/office/powerpoint/2010/main" val="283491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US" dirty="0"/>
              <a:t>Interruption of farming, herding activities</a:t>
            </a:r>
          </a:p>
          <a:p>
            <a:endParaRPr lang="en-GB" altLang="en-US" dirty="0"/>
          </a:p>
          <a:p>
            <a:r>
              <a:rPr lang="en-GB" altLang="en-US" dirty="0"/>
              <a:t>average drop in Africa 12%</a:t>
            </a:r>
          </a:p>
          <a:p>
            <a:endParaRPr lang="en-GB" altLang="en-US" dirty="0"/>
          </a:p>
          <a:p>
            <a:r>
              <a:rPr lang="en-GB" altLang="en-US" dirty="0"/>
              <a:t>Angola - 44% </a:t>
            </a:r>
          </a:p>
          <a:p>
            <a:endParaRPr lang="en-GB" altLang="en-US" dirty="0"/>
          </a:p>
          <a:p>
            <a:r>
              <a:rPr lang="en-GB" altLang="en-US" dirty="0"/>
              <a:t>Changes farmer behaviour - risk </a:t>
            </a:r>
            <a:r>
              <a:rPr lang="en-GB" altLang="en-US" dirty="0" smtClean="0"/>
              <a:t>management</a:t>
            </a:r>
          </a:p>
          <a:p>
            <a:endParaRPr lang="en-GB" altLang="en-US" dirty="0"/>
          </a:p>
          <a:p>
            <a:r>
              <a:rPr lang="en-GB" altLang="en-US" dirty="0"/>
              <a:t>- farmers feed themselves first</a:t>
            </a:r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/>
              <a:t>Disruption of food systems by conflict </a:t>
            </a:r>
          </a:p>
        </p:txBody>
      </p:sp>
    </p:spTree>
    <p:extLst>
      <p:ext uri="{BB962C8B-B14F-4D97-AF65-F5344CB8AC3E}">
        <p14:creationId xmlns:p14="http://schemas.microsoft.com/office/powerpoint/2010/main" val="690173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/>
              <a:t>60% reduction in dams and nursery facilities</a:t>
            </a:r>
          </a:p>
          <a:p>
            <a:endParaRPr lang="en-GB" altLang="en-US"/>
          </a:p>
          <a:p>
            <a:r>
              <a:rPr lang="en-GB" altLang="en-US"/>
              <a:t>80% loss of cattle </a:t>
            </a:r>
          </a:p>
          <a:p>
            <a:endParaRPr lang="en-GB" altLang="en-US"/>
          </a:p>
          <a:p>
            <a:r>
              <a:rPr lang="en-GB" altLang="en-US"/>
              <a:t>40% rural facilities destroyed - schools etc</a:t>
            </a:r>
          </a:p>
          <a:p>
            <a:endParaRPr lang="en-GB" altLang="en-US"/>
          </a:p>
          <a:p>
            <a:r>
              <a:rPr lang="en-GB" altLang="en-US"/>
              <a:t>loss of meteorological data, pest data</a:t>
            </a:r>
          </a:p>
          <a:p>
            <a:endParaRPr lang="en-GB" altLang="en-US"/>
          </a:p>
          <a:p>
            <a:r>
              <a:rPr lang="en-GB" altLang="en-US"/>
              <a:t>loss of seed stock</a:t>
            </a:r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Mozambique</a:t>
            </a:r>
          </a:p>
        </p:txBody>
      </p:sp>
    </p:spTree>
    <p:extLst>
      <p:ext uri="{BB962C8B-B14F-4D97-AF65-F5344CB8AC3E}">
        <p14:creationId xmlns:p14="http://schemas.microsoft.com/office/powerpoint/2010/main" val="3526494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Afghanistan</a:t>
            </a:r>
          </a:p>
          <a:p>
            <a:endParaRPr lang="en-GB" dirty="0"/>
          </a:p>
          <a:p>
            <a:r>
              <a:rPr lang="en-GB" dirty="0" smtClean="0"/>
              <a:t>US Agri-Business Development Teams (ADTs)</a:t>
            </a:r>
          </a:p>
          <a:p>
            <a:endParaRPr lang="en-GB" dirty="0"/>
          </a:p>
          <a:p>
            <a:r>
              <a:rPr lang="en-GB" dirty="0" smtClean="0"/>
              <a:t>Task specific </a:t>
            </a:r>
          </a:p>
          <a:p>
            <a:endParaRPr lang="en-GB" dirty="0"/>
          </a:p>
          <a:p>
            <a:r>
              <a:rPr lang="en-GB" dirty="0" smtClean="0"/>
              <a:t>ID need for more general information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Stabilisation and Agriculture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3943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Why agriculture matters;</a:t>
            </a:r>
          </a:p>
          <a:p>
            <a:endParaRPr lang="en-GB" dirty="0"/>
          </a:p>
          <a:p>
            <a:r>
              <a:rPr lang="en-GB" dirty="0" smtClean="0"/>
              <a:t>Boko Haram/ Al – </a:t>
            </a:r>
            <a:r>
              <a:rPr lang="en-GB" dirty="0" err="1" smtClean="0"/>
              <a:t>Shabaab</a:t>
            </a:r>
            <a:r>
              <a:rPr lang="en-GB" dirty="0" smtClean="0"/>
              <a:t> (socio-economic cohesion and influence)</a:t>
            </a:r>
          </a:p>
          <a:p>
            <a:endParaRPr lang="en-GB" dirty="0"/>
          </a:p>
          <a:p>
            <a:r>
              <a:rPr lang="en-GB" dirty="0" smtClean="0"/>
              <a:t>Ebola (comprehensive approach) </a:t>
            </a:r>
          </a:p>
          <a:p>
            <a:endParaRPr lang="en-GB" dirty="0"/>
          </a:p>
          <a:p>
            <a:r>
              <a:rPr lang="en-GB" dirty="0" smtClean="0"/>
              <a:t>Climate change (security)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imperative to understand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18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Civil </a:t>
            </a:r>
            <a:r>
              <a:rPr lang="en-GB" dirty="0" smtClean="0"/>
              <a:t>Affairs- CIMIC</a:t>
            </a:r>
          </a:p>
          <a:p>
            <a:endParaRPr lang="en-GB" dirty="0"/>
          </a:p>
          <a:p>
            <a:r>
              <a:rPr lang="en-GB" dirty="0" smtClean="0"/>
              <a:t>Cultural awareness training</a:t>
            </a:r>
          </a:p>
          <a:p>
            <a:endParaRPr lang="en-GB" dirty="0"/>
          </a:p>
          <a:p>
            <a:r>
              <a:rPr lang="en-GB" dirty="0" smtClean="0"/>
              <a:t>Operator personality key – ‘</a:t>
            </a:r>
            <a:r>
              <a:rPr lang="en-GB" i="1" dirty="0" smtClean="0"/>
              <a:t>can do’ </a:t>
            </a:r>
          </a:p>
          <a:p>
            <a:endParaRPr lang="en-GB" dirty="0"/>
          </a:p>
          <a:p>
            <a:r>
              <a:rPr lang="en-GB" dirty="0" smtClean="0"/>
              <a:t>Baseline survey – ‘</a:t>
            </a:r>
            <a:r>
              <a:rPr lang="en-GB" i="1" dirty="0" smtClean="0"/>
              <a:t>expeditionary economics</a:t>
            </a:r>
            <a:r>
              <a:rPr lang="en-GB" dirty="0" smtClean="0"/>
              <a:t>’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Adding to the skill set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678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Not</a:t>
            </a:r>
            <a:r>
              <a:rPr lang="en-GB" dirty="0" smtClean="0"/>
              <a:t> turning soldiers into;</a:t>
            </a:r>
          </a:p>
          <a:p>
            <a:endParaRPr lang="en-GB" dirty="0"/>
          </a:p>
          <a:p>
            <a:r>
              <a:rPr lang="en-GB" dirty="0" smtClean="0"/>
              <a:t>Farmers</a:t>
            </a:r>
          </a:p>
          <a:p>
            <a:endParaRPr lang="en-GB" dirty="0"/>
          </a:p>
          <a:p>
            <a:r>
              <a:rPr lang="en-GB" dirty="0" smtClean="0"/>
              <a:t>Farm advisors</a:t>
            </a:r>
          </a:p>
          <a:p>
            <a:endParaRPr lang="en-GB" dirty="0"/>
          </a:p>
          <a:p>
            <a:r>
              <a:rPr lang="en-GB" dirty="0" smtClean="0"/>
              <a:t>Agricultural business experts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4319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Providing Stabilisation Forces with a framework to;</a:t>
            </a:r>
          </a:p>
          <a:p>
            <a:endParaRPr lang="en-GB" dirty="0"/>
          </a:p>
          <a:p>
            <a:r>
              <a:rPr lang="en-GB" dirty="0" smtClean="0"/>
              <a:t> understand rural socio-economic, security and geographical  interactions and issues affecting ability to </a:t>
            </a:r>
            <a:r>
              <a:rPr lang="en-GB" dirty="0" smtClean="0">
                <a:solidFill>
                  <a:srgbClr val="FF0000"/>
                </a:solidFill>
              </a:rPr>
              <a:t>maintain</a:t>
            </a:r>
            <a:r>
              <a:rPr lang="en-GB" dirty="0" smtClean="0"/>
              <a:t> livelihoods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736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RRA (Rapid Rural Appraisal) </a:t>
            </a:r>
          </a:p>
          <a:p>
            <a:pPr marL="109728" indent="0">
              <a:buNone/>
            </a:pPr>
            <a:endParaRPr lang="en-GB" dirty="0"/>
          </a:p>
          <a:p>
            <a:r>
              <a:rPr lang="en-GB" dirty="0" smtClean="0"/>
              <a:t>What, When, How and Who</a:t>
            </a:r>
          </a:p>
          <a:p>
            <a:endParaRPr lang="en-GB" dirty="0"/>
          </a:p>
          <a:p>
            <a:r>
              <a:rPr lang="en-GB" dirty="0" smtClean="0"/>
              <a:t>$</a:t>
            </a:r>
          </a:p>
          <a:p>
            <a:endParaRPr lang="en-GB" dirty="0"/>
          </a:p>
          <a:p>
            <a:r>
              <a:rPr lang="en-GB" dirty="0" smtClean="0"/>
              <a:t>Gender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Survey Methods</a:t>
            </a:r>
            <a:endParaRPr lang="en-GB" dirty="0"/>
          </a:p>
        </p:txBody>
      </p:sp>
      <p:pic>
        <p:nvPicPr>
          <p:cNvPr id="3076" name="Picture 4" descr="C:\Users\Richard\Pictures\Herrick Photos\MSQ2\P20301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420887"/>
            <a:ext cx="2952328" cy="393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687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Burundi Pilot</a:t>
            </a:r>
            <a:endParaRPr lang="en-GB" dirty="0"/>
          </a:p>
        </p:txBody>
      </p:sp>
      <p:pic>
        <p:nvPicPr>
          <p:cNvPr id="2050" name="Picture 2" descr="C:\Users\Richard\Documents\Food security and conflict\Agricultural Survey\Burundi-Agricultural-Ma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40768"/>
            <a:ext cx="3892161" cy="488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159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Burundi Pilot</a:t>
            </a:r>
            <a:endParaRPr lang="en-GB" dirty="0"/>
          </a:p>
        </p:txBody>
      </p:sp>
      <p:pic>
        <p:nvPicPr>
          <p:cNvPr id="1027" name="Picture 3" descr="C:\Users\Richard\Documents\Food security and conflict\Agricultural Survey\LEV_30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35" y="1844824"/>
            <a:ext cx="444522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Richard\Documents\Food security and conflict\Agricultural Survey\LEV_302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96952"/>
            <a:ext cx="4919353" cy="326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259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Identified;</a:t>
            </a:r>
          </a:p>
          <a:p>
            <a:endParaRPr lang="en-GB" dirty="0"/>
          </a:p>
          <a:p>
            <a:r>
              <a:rPr lang="en-GB" dirty="0" smtClean="0"/>
              <a:t>Lack of fertilizer</a:t>
            </a:r>
          </a:p>
          <a:p>
            <a:endParaRPr lang="en-GB" dirty="0"/>
          </a:p>
          <a:p>
            <a:r>
              <a:rPr lang="en-GB" dirty="0" smtClean="0"/>
              <a:t>Crop pests </a:t>
            </a:r>
          </a:p>
          <a:p>
            <a:endParaRPr lang="en-GB" dirty="0"/>
          </a:p>
          <a:p>
            <a:r>
              <a:rPr lang="en-GB" dirty="0" smtClean="0"/>
              <a:t>Gender issues – access to markets (security)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0713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Feeding information into;</a:t>
            </a:r>
          </a:p>
          <a:p>
            <a:endParaRPr lang="en-GB" dirty="0"/>
          </a:p>
          <a:p>
            <a:r>
              <a:rPr lang="en-GB" dirty="0" err="1"/>
              <a:t>Civ</a:t>
            </a:r>
            <a:r>
              <a:rPr lang="en-GB" dirty="0"/>
              <a:t>-Mil </a:t>
            </a:r>
            <a:r>
              <a:rPr lang="en-GB" dirty="0" smtClean="0"/>
              <a:t>planning (main client)</a:t>
            </a:r>
          </a:p>
          <a:p>
            <a:endParaRPr lang="en-GB" dirty="0"/>
          </a:p>
          <a:p>
            <a:r>
              <a:rPr lang="en-GB" dirty="0" smtClean="0"/>
              <a:t>Academia</a:t>
            </a:r>
          </a:p>
          <a:p>
            <a:endParaRPr lang="en-GB" dirty="0"/>
          </a:p>
          <a:p>
            <a:r>
              <a:rPr lang="en-GB" dirty="0" smtClean="0"/>
              <a:t>NGOs</a:t>
            </a:r>
          </a:p>
          <a:p>
            <a:endParaRPr lang="en-GB" dirty="0"/>
          </a:p>
          <a:p>
            <a:r>
              <a:rPr lang="en-GB" dirty="0" smtClean="0"/>
              <a:t>IOs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Reach Back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5532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Blurred lines- CIMIC activity NOT aid</a:t>
            </a:r>
          </a:p>
          <a:p>
            <a:endParaRPr lang="en-GB" dirty="0"/>
          </a:p>
          <a:p>
            <a:r>
              <a:rPr lang="en-GB" dirty="0" smtClean="0"/>
              <a:t>Personnel </a:t>
            </a:r>
            <a:r>
              <a:rPr lang="en-GB" dirty="0"/>
              <a:t>s</a:t>
            </a:r>
            <a:r>
              <a:rPr lang="en-GB" dirty="0" smtClean="0"/>
              <a:t>kill set</a:t>
            </a:r>
          </a:p>
          <a:p>
            <a:endParaRPr lang="en-GB" dirty="0"/>
          </a:p>
          <a:p>
            <a:r>
              <a:rPr lang="en-GB" dirty="0" smtClean="0"/>
              <a:t>Personnel rotations</a:t>
            </a:r>
          </a:p>
          <a:p>
            <a:endParaRPr lang="en-GB" dirty="0"/>
          </a:p>
          <a:p>
            <a:r>
              <a:rPr lang="en-GB" dirty="0" smtClean="0"/>
              <a:t>Need to maintain data as </a:t>
            </a:r>
            <a:r>
              <a:rPr lang="en-GB" i="1" dirty="0" smtClean="0"/>
              <a:t>‘Unclassified’</a:t>
            </a:r>
          </a:p>
          <a:p>
            <a:endParaRPr lang="en-GB" i="1" dirty="0"/>
          </a:p>
          <a:p>
            <a:r>
              <a:rPr lang="en-GB" dirty="0" smtClean="0"/>
              <a:t>How to get data out there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Issues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6375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GB" altLang="en-US" sz="2000" dirty="0" smtClean="0"/>
          </a:p>
          <a:p>
            <a:pPr algn="ctr"/>
            <a:endParaRPr lang="en-GB" altLang="en-US" sz="2000" dirty="0"/>
          </a:p>
          <a:p>
            <a:pPr algn="ctr"/>
            <a:r>
              <a:rPr lang="en-GB" altLang="en-US" sz="2000" b="1" dirty="0" smtClean="0"/>
              <a:t>Dr </a:t>
            </a:r>
            <a:r>
              <a:rPr lang="en-GB" altLang="en-US" sz="2000" b="1" dirty="0"/>
              <a:t>Richard Byrne</a:t>
            </a:r>
          </a:p>
          <a:p>
            <a:pPr algn="ctr"/>
            <a:endParaRPr lang="en-GB" altLang="en-US" sz="2000" b="1" dirty="0"/>
          </a:p>
          <a:p>
            <a:pPr algn="ctr"/>
            <a:r>
              <a:rPr lang="en-GB" altLang="en-US" sz="2000" b="1" dirty="0" smtClean="0"/>
              <a:t>Rural Security Research Group,</a:t>
            </a:r>
            <a:endParaRPr lang="en-GB" altLang="en-US" sz="2000" b="1" dirty="0"/>
          </a:p>
          <a:p>
            <a:pPr algn="ctr"/>
            <a:r>
              <a:rPr lang="en-GB" altLang="en-US" sz="2000" b="1" dirty="0"/>
              <a:t>Land, Farm and Agri-Business Development,</a:t>
            </a:r>
          </a:p>
          <a:p>
            <a:pPr algn="ctr"/>
            <a:r>
              <a:rPr lang="en-GB" altLang="en-US" sz="2000" b="1" dirty="0"/>
              <a:t>Harper Adams University</a:t>
            </a:r>
          </a:p>
          <a:p>
            <a:pPr algn="ctr"/>
            <a:r>
              <a:rPr lang="en-GB" altLang="en-US" sz="2000" b="1" dirty="0" smtClean="0"/>
              <a:t>Shropshire, TF10-8NB</a:t>
            </a:r>
            <a:endParaRPr lang="en-GB" altLang="en-US" sz="2000" b="1" dirty="0"/>
          </a:p>
          <a:p>
            <a:pPr algn="ctr"/>
            <a:endParaRPr lang="en-GB" altLang="en-US" sz="2000" b="1" dirty="0"/>
          </a:p>
          <a:p>
            <a:pPr algn="ctr"/>
            <a:r>
              <a:rPr lang="en-GB" altLang="en-US" sz="2000" b="1" dirty="0"/>
              <a:t>rbyrne@harper-adams.ac.uk		@</a:t>
            </a:r>
            <a:r>
              <a:rPr lang="en-GB" altLang="en-US" sz="2000" b="1" dirty="0" err="1"/>
              <a:t>UKruralsecurity</a:t>
            </a:r>
            <a:endParaRPr lang="en-GB" altLang="en-US" sz="2000" b="1" dirty="0"/>
          </a:p>
          <a:p>
            <a:endParaRPr lang="en-GB" altLang="en-US" dirty="0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0263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119</TotalTime>
  <Words>473</Words>
  <Application>Microsoft Office PowerPoint</Application>
  <PresentationFormat>On-screen Show (4:3)</PresentationFormat>
  <Paragraphs>161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Concourse</vt:lpstr>
      <vt:lpstr>PowerPoint Presentation</vt:lpstr>
      <vt:lpstr>All opinions expressed in this presentation are my own  and do not reflect that of any other organisation</vt:lpstr>
      <vt:lpstr>Overview</vt:lpstr>
      <vt:lpstr>Defining Food security</vt:lpstr>
      <vt:lpstr>Food Security Influences</vt:lpstr>
      <vt:lpstr>Increased volatility of food prices</vt:lpstr>
      <vt:lpstr>Post 2008</vt:lpstr>
      <vt:lpstr>PowerPoint Presentation</vt:lpstr>
      <vt:lpstr>Four Dimensions of Food Security</vt:lpstr>
      <vt:lpstr>Disruption of food systems by conflict </vt:lpstr>
      <vt:lpstr>Mozambique</vt:lpstr>
      <vt:lpstr>Stabilisation and Agriculture</vt:lpstr>
      <vt:lpstr>The imperative to understand</vt:lpstr>
      <vt:lpstr>Adding to the skill set</vt:lpstr>
      <vt:lpstr>PowerPoint Presentation</vt:lpstr>
      <vt:lpstr>PowerPoint Presentation</vt:lpstr>
      <vt:lpstr>Survey Methods</vt:lpstr>
      <vt:lpstr>Burundi Pilot</vt:lpstr>
      <vt:lpstr>Burundi Pilot</vt:lpstr>
      <vt:lpstr>Outcomes</vt:lpstr>
      <vt:lpstr>Reach Back</vt:lpstr>
      <vt:lpstr>Issues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Byrne</dc:creator>
  <cp:lastModifiedBy>Richard Byrne</cp:lastModifiedBy>
  <cp:revision>18</cp:revision>
  <dcterms:created xsi:type="dcterms:W3CDTF">2015-03-10T20:54:32Z</dcterms:created>
  <dcterms:modified xsi:type="dcterms:W3CDTF">2015-03-11T10:01:07Z</dcterms:modified>
</cp:coreProperties>
</file>