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7" r:id="rId13"/>
    <p:sldId id="279" r:id="rId14"/>
    <p:sldId id="276" r:id="rId15"/>
    <p:sldId id="285" r:id="rId16"/>
    <p:sldId id="277" r:id="rId17"/>
    <p:sldId id="286" r:id="rId18"/>
    <p:sldId id="283" r:id="rId19"/>
    <p:sldId id="281" r:id="rId20"/>
    <p:sldId id="287" r:id="rId21"/>
    <p:sldId id="284" r:id="rId22"/>
    <p:sldId id="28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04" autoAdjust="0"/>
  </p:normalViewPr>
  <p:slideViewPr>
    <p:cSldViewPr>
      <p:cViewPr varScale="1">
        <p:scale>
          <a:sx n="50" d="100"/>
          <a:sy n="50" d="100"/>
        </p:scale>
        <p:origin x="1267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1E8317-96CA-494B-ABE9-75C5A8726DF4}" type="doc">
      <dgm:prSet loTypeId="urn:microsoft.com/office/officeart/2005/8/layout/radial6" loCatId="cycl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8CC6FCF4-B07B-47FE-80E8-20832499EA1E}">
      <dgm:prSet phldrT="[Text]"/>
      <dgm:spPr/>
      <dgm:t>
        <a:bodyPr/>
        <a:lstStyle/>
        <a:p>
          <a:r>
            <a:rPr lang="en-GB" dirty="0" smtClean="0"/>
            <a:t>Stability</a:t>
          </a:r>
          <a:endParaRPr lang="en-GB" dirty="0"/>
        </a:p>
      </dgm:t>
    </dgm:pt>
    <dgm:pt modelId="{E42F4D31-9F5D-41EC-AA7C-0B4D3E32C26A}" type="parTrans" cxnId="{0C59BCA1-FB20-4DB3-8BD0-118AD50BEDB4}">
      <dgm:prSet/>
      <dgm:spPr/>
      <dgm:t>
        <a:bodyPr/>
        <a:lstStyle/>
        <a:p>
          <a:endParaRPr lang="en-GB"/>
        </a:p>
      </dgm:t>
    </dgm:pt>
    <dgm:pt modelId="{8CB8B8B5-F854-48B2-8172-50645DDEC25B}" type="sibTrans" cxnId="{0C59BCA1-FB20-4DB3-8BD0-118AD50BEDB4}">
      <dgm:prSet/>
      <dgm:spPr/>
      <dgm:t>
        <a:bodyPr/>
        <a:lstStyle/>
        <a:p>
          <a:endParaRPr lang="en-GB"/>
        </a:p>
      </dgm:t>
    </dgm:pt>
    <dgm:pt modelId="{7AA47FD4-B8DA-42D6-AF41-5ADBC39F7A7C}">
      <dgm:prSet phldrT="[Text]" custT="1"/>
      <dgm:spPr/>
      <dgm:t>
        <a:bodyPr/>
        <a:lstStyle/>
        <a:p>
          <a:r>
            <a:rPr lang="en-GB" sz="1100" baseline="0" dirty="0" smtClean="0"/>
            <a:t>Limited absorption capacity </a:t>
          </a:r>
          <a:endParaRPr lang="en-GB" sz="1100" dirty="0"/>
        </a:p>
      </dgm:t>
    </dgm:pt>
    <dgm:pt modelId="{6AE8C9EB-8436-4C01-B513-4AAE1059A6D4}" type="parTrans" cxnId="{39C73D97-BB89-44CA-9F6B-28813C6DD24B}">
      <dgm:prSet/>
      <dgm:spPr/>
      <dgm:t>
        <a:bodyPr/>
        <a:lstStyle/>
        <a:p>
          <a:endParaRPr lang="en-GB"/>
        </a:p>
      </dgm:t>
    </dgm:pt>
    <dgm:pt modelId="{E2BCEE99-7C0F-42CB-A651-3A4A7D48E971}" type="sibTrans" cxnId="{39C73D97-BB89-44CA-9F6B-28813C6DD24B}">
      <dgm:prSet/>
      <dgm:spPr/>
      <dgm:t>
        <a:bodyPr/>
        <a:lstStyle/>
        <a:p>
          <a:endParaRPr lang="en-GB"/>
        </a:p>
      </dgm:t>
    </dgm:pt>
    <dgm:pt modelId="{ADCF0AA0-96D4-4A46-9A4A-3D2EB4506AB3}">
      <dgm:prSet phldrT="[Text]" custT="1"/>
      <dgm:spPr/>
      <dgm:t>
        <a:bodyPr/>
        <a:lstStyle/>
        <a:p>
          <a:r>
            <a:rPr lang="en-GB" sz="1100" dirty="0" smtClean="0"/>
            <a:t>Fractured  communities &amp; institutions</a:t>
          </a:r>
          <a:endParaRPr lang="en-GB" sz="1100" dirty="0"/>
        </a:p>
      </dgm:t>
    </dgm:pt>
    <dgm:pt modelId="{F4DA8D3D-7679-4B48-AEAB-103AC2131BC9}" type="parTrans" cxnId="{A23C19E3-458E-4F5D-82D5-68149EB41284}">
      <dgm:prSet/>
      <dgm:spPr/>
      <dgm:t>
        <a:bodyPr/>
        <a:lstStyle/>
        <a:p>
          <a:endParaRPr lang="en-GB"/>
        </a:p>
      </dgm:t>
    </dgm:pt>
    <dgm:pt modelId="{5EE45C01-4AEC-48F8-BF4D-8B8F6B0139A1}" type="sibTrans" cxnId="{A23C19E3-458E-4F5D-82D5-68149EB41284}">
      <dgm:prSet/>
      <dgm:spPr/>
      <dgm:t>
        <a:bodyPr/>
        <a:lstStyle/>
        <a:p>
          <a:endParaRPr lang="en-GB"/>
        </a:p>
      </dgm:t>
    </dgm:pt>
    <dgm:pt modelId="{F3E9D4DD-C376-4C68-BE34-2CB33BF36FE2}">
      <dgm:prSet phldrT="[Text]"/>
      <dgm:spPr/>
      <dgm:t>
        <a:bodyPr/>
        <a:lstStyle/>
        <a:p>
          <a:r>
            <a:rPr lang="en-GB" dirty="0" smtClean="0"/>
            <a:t>Security constraints</a:t>
          </a:r>
          <a:endParaRPr lang="en-GB" dirty="0"/>
        </a:p>
      </dgm:t>
    </dgm:pt>
    <dgm:pt modelId="{267400C8-C2E8-43D9-B7E5-A0109C46554C}" type="parTrans" cxnId="{F3E8C8A2-7B76-4EC7-A1FD-0CDED7658D19}">
      <dgm:prSet/>
      <dgm:spPr/>
      <dgm:t>
        <a:bodyPr/>
        <a:lstStyle/>
        <a:p>
          <a:endParaRPr lang="en-GB"/>
        </a:p>
      </dgm:t>
    </dgm:pt>
    <dgm:pt modelId="{546EFF83-5030-4BF2-840E-8FBE570FAB0D}" type="sibTrans" cxnId="{F3E8C8A2-7B76-4EC7-A1FD-0CDED7658D19}">
      <dgm:prSet/>
      <dgm:spPr/>
      <dgm:t>
        <a:bodyPr/>
        <a:lstStyle/>
        <a:p>
          <a:endParaRPr lang="en-GB"/>
        </a:p>
      </dgm:t>
    </dgm:pt>
    <dgm:pt modelId="{E617C99B-740F-4D98-BF10-F8A3EDC187AF}">
      <dgm:prSet phldrT="[Text]"/>
      <dgm:spPr/>
      <dgm:t>
        <a:bodyPr/>
        <a:lstStyle/>
        <a:p>
          <a:r>
            <a:rPr lang="en-GB" dirty="0" smtClean="0"/>
            <a:t>Resource challenges</a:t>
          </a:r>
          <a:endParaRPr lang="en-GB" dirty="0"/>
        </a:p>
      </dgm:t>
    </dgm:pt>
    <dgm:pt modelId="{000B7F0C-8B8D-4FB0-BE6C-8F2A5643FF0B}" type="parTrans" cxnId="{39276E9A-AB82-4F7A-9B89-6AAA1E4924C8}">
      <dgm:prSet/>
      <dgm:spPr/>
      <dgm:t>
        <a:bodyPr/>
        <a:lstStyle/>
        <a:p>
          <a:endParaRPr lang="en-GB"/>
        </a:p>
      </dgm:t>
    </dgm:pt>
    <dgm:pt modelId="{224CB383-B67D-4150-8386-7554D757A6F5}" type="sibTrans" cxnId="{39276E9A-AB82-4F7A-9B89-6AAA1E4924C8}">
      <dgm:prSet/>
      <dgm:spPr/>
      <dgm:t>
        <a:bodyPr/>
        <a:lstStyle/>
        <a:p>
          <a:endParaRPr lang="en-GB"/>
        </a:p>
      </dgm:t>
    </dgm:pt>
    <dgm:pt modelId="{F40DF3B9-D2C8-4F03-BE0D-4EFBD770E639}" type="pres">
      <dgm:prSet presAssocID="{DA1E8317-96CA-494B-ABE9-75C5A8726DF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94D4C3D-089E-4E20-A816-DE735FC0BF4F}" type="pres">
      <dgm:prSet presAssocID="{8CC6FCF4-B07B-47FE-80E8-20832499EA1E}" presName="centerShape" presStyleLbl="node0" presStyleIdx="0" presStyleCnt="1"/>
      <dgm:spPr/>
      <dgm:t>
        <a:bodyPr/>
        <a:lstStyle/>
        <a:p>
          <a:endParaRPr lang="en-GB"/>
        </a:p>
      </dgm:t>
    </dgm:pt>
    <dgm:pt modelId="{EE59CF29-42F7-4F4A-B240-07C3DBFC0A55}" type="pres">
      <dgm:prSet presAssocID="{7AA47FD4-B8DA-42D6-AF41-5ADBC39F7A7C}" presName="node" presStyleLbl="node1" presStyleIdx="0" presStyleCnt="4" custScaleX="14919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6F8BF7-F7D7-4359-9F41-12A0A132B692}" type="pres">
      <dgm:prSet presAssocID="{7AA47FD4-B8DA-42D6-AF41-5ADBC39F7A7C}" presName="dummy" presStyleCnt="0"/>
      <dgm:spPr/>
    </dgm:pt>
    <dgm:pt modelId="{054CBABD-5B02-4FE4-8A2D-5442B7563308}" type="pres">
      <dgm:prSet presAssocID="{E2BCEE99-7C0F-42CB-A651-3A4A7D48E971}" presName="sibTrans" presStyleLbl="sibTrans2D1" presStyleIdx="0" presStyleCnt="4"/>
      <dgm:spPr/>
      <dgm:t>
        <a:bodyPr/>
        <a:lstStyle/>
        <a:p>
          <a:endParaRPr lang="en-GB"/>
        </a:p>
      </dgm:t>
    </dgm:pt>
    <dgm:pt modelId="{737F2112-2592-4903-8CBB-03D1E31477F2}" type="pres">
      <dgm:prSet presAssocID="{ADCF0AA0-96D4-4A46-9A4A-3D2EB4506AB3}" presName="node" presStyleLbl="node1" presStyleIdx="1" presStyleCnt="4" custScaleX="166503" custScaleY="104410" custRadScaleRad="100042" custRadScaleInc="-27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D5421A-6630-42A5-B7E5-9949EA1D0323}" type="pres">
      <dgm:prSet presAssocID="{ADCF0AA0-96D4-4A46-9A4A-3D2EB4506AB3}" presName="dummy" presStyleCnt="0"/>
      <dgm:spPr/>
    </dgm:pt>
    <dgm:pt modelId="{02023ACA-1276-4D6B-8DFC-E6759339D3AD}" type="pres">
      <dgm:prSet presAssocID="{5EE45C01-4AEC-48F8-BF4D-8B8F6B0139A1}" presName="sibTrans" presStyleLbl="sibTrans2D1" presStyleIdx="1" presStyleCnt="4"/>
      <dgm:spPr/>
      <dgm:t>
        <a:bodyPr/>
        <a:lstStyle/>
        <a:p>
          <a:endParaRPr lang="en-GB"/>
        </a:p>
      </dgm:t>
    </dgm:pt>
    <dgm:pt modelId="{7ACFFA10-F724-447F-AB50-69C6A308284A}" type="pres">
      <dgm:prSet presAssocID="{F3E9D4DD-C376-4C68-BE34-2CB33BF36FE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0E17E-E4BB-49DF-8F88-15A6AB1A3A5F}" type="pres">
      <dgm:prSet presAssocID="{F3E9D4DD-C376-4C68-BE34-2CB33BF36FE2}" presName="dummy" presStyleCnt="0"/>
      <dgm:spPr/>
    </dgm:pt>
    <dgm:pt modelId="{CEBCF549-05A6-4F16-949C-F3EED231691D}" type="pres">
      <dgm:prSet presAssocID="{546EFF83-5030-4BF2-840E-8FBE570FAB0D}" presName="sibTrans" presStyleLbl="sibTrans2D1" presStyleIdx="2" presStyleCnt="4"/>
      <dgm:spPr/>
      <dgm:t>
        <a:bodyPr/>
        <a:lstStyle/>
        <a:p>
          <a:endParaRPr lang="en-GB"/>
        </a:p>
      </dgm:t>
    </dgm:pt>
    <dgm:pt modelId="{55D7479B-E077-42AD-AA8A-3409EC538C52}" type="pres">
      <dgm:prSet presAssocID="{E617C99B-740F-4D98-BF10-F8A3EDC187AF}" presName="node" presStyleLbl="node1" presStyleIdx="3" presStyleCnt="4" custScaleX="16974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7FC2821-8EF7-4777-95CC-1D9EE29092B1}" type="pres">
      <dgm:prSet presAssocID="{E617C99B-740F-4D98-BF10-F8A3EDC187AF}" presName="dummy" presStyleCnt="0"/>
      <dgm:spPr/>
    </dgm:pt>
    <dgm:pt modelId="{11E9C836-3CBB-4FCA-8C3B-A36EE881E04C}" type="pres">
      <dgm:prSet presAssocID="{224CB383-B67D-4150-8386-7554D757A6F5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0C59BCA1-FB20-4DB3-8BD0-118AD50BEDB4}" srcId="{DA1E8317-96CA-494B-ABE9-75C5A8726DF4}" destId="{8CC6FCF4-B07B-47FE-80E8-20832499EA1E}" srcOrd="0" destOrd="0" parTransId="{E42F4D31-9F5D-41EC-AA7C-0B4D3E32C26A}" sibTransId="{8CB8B8B5-F854-48B2-8172-50645DDEC25B}"/>
    <dgm:cxn modelId="{029006BA-2DAE-4F34-B203-AAE08C55590D}" type="presOf" srcId="{224CB383-B67D-4150-8386-7554D757A6F5}" destId="{11E9C836-3CBB-4FCA-8C3B-A36EE881E04C}" srcOrd="0" destOrd="0" presId="urn:microsoft.com/office/officeart/2005/8/layout/radial6"/>
    <dgm:cxn modelId="{B036AF00-9868-43A7-961C-F81B2E33383A}" type="presOf" srcId="{E617C99B-740F-4D98-BF10-F8A3EDC187AF}" destId="{55D7479B-E077-42AD-AA8A-3409EC538C52}" srcOrd="0" destOrd="0" presId="urn:microsoft.com/office/officeart/2005/8/layout/radial6"/>
    <dgm:cxn modelId="{9D9A8D24-7EC8-47A2-BA62-FB3C36E93717}" type="presOf" srcId="{7AA47FD4-B8DA-42D6-AF41-5ADBC39F7A7C}" destId="{EE59CF29-42F7-4F4A-B240-07C3DBFC0A55}" srcOrd="0" destOrd="0" presId="urn:microsoft.com/office/officeart/2005/8/layout/radial6"/>
    <dgm:cxn modelId="{39276E9A-AB82-4F7A-9B89-6AAA1E4924C8}" srcId="{8CC6FCF4-B07B-47FE-80E8-20832499EA1E}" destId="{E617C99B-740F-4D98-BF10-F8A3EDC187AF}" srcOrd="3" destOrd="0" parTransId="{000B7F0C-8B8D-4FB0-BE6C-8F2A5643FF0B}" sibTransId="{224CB383-B67D-4150-8386-7554D757A6F5}"/>
    <dgm:cxn modelId="{345DB451-D057-43FC-B2F1-08BCC505D4E5}" type="presOf" srcId="{E2BCEE99-7C0F-42CB-A651-3A4A7D48E971}" destId="{054CBABD-5B02-4FE4-8A2D-5442B7563308}" srcOrd="0" destOrd="0" presId="urn:microsoft.com/office/officeart/2005/8/layout/radial6"/>
    <dgm:cxn modelId="{34DFD189-EF0A-4C44-AFF8-E8A202D388E7}" type="presOf" srcId="{F3E9D4DD-C376-4C68-BE34-2CB33BF36FE2}" destId="{7ACFFA10-F724-447F-AB50-69C6A308284A}" srcOrd="0" destOrd="0" presId="urn:microsoft.com/office/officeart/2005/8/layout/radial6"/>
    <dgm:cxn modelId="{A23C19E3-458E-4F5D-82D5-68149EB41284}" srcId="{8CC6FCF4-B07B-47FE-80E8-20832499EA1E}" destId="{ADCF0AA0-96D4-4A46-9A4A-3D2EB4506AB3}" srcOrd="1" destOrd="0" parTransId="{F4DA8D3D-7679-4B48-AEAB-103AC2131BC9}" sibTransId="{5EE45C01-4AEC-48F8-BF4D-8B8F6B0139A1}"/>
    <dgm:cxn modelId="{39C73D97-BB89-44CA-9F6B-28813C6DD24B}" srcId="{8CC6FCF4-B07B-47FE-80E8-20832499EA1E}" destId="{7AA47FD4-B8DA-42D6-AF41-5ADBC39F7A7C}" srcOrd="0" destOrd="0" parTransId="{6AE8C9EB-8436-4C01-B513-4AAE1059A6D4}" sibTransId="{E2BCEE99-7C0F-42CB-A651-3A4A7D48E971}"/>
    <dgm:cxn modelId="{47E0463A-0E97-4C35-BCE3-66FD89A51E7B}" type="presOf" srcId="{5EE45C01-4AEC-48F8-BF4D-8B8F6B0139A1}" destId="{02023ACA-1276-4D6B-8DFC-E6759339D3AD}" srcOrd="0" destOrd="0" presId="urn:microsoft.com/office/officeart/2005/8/layout/radial6"/>
    <dgm:cxn modelId="{83E70A5E-B040-4BEC-9FBE-06067228EDEE}" type="presOf" srcId="{DA1E8317-96CA-494B-ABE9-75C5A8726DF4}" destId="{F40DF3B9-D2C8-4F03-BE0D-4EFBD770E639}" srcOrd="0" destOrd="0" presId="urn:microsoft.com/office/officeart/2005/8/layout/radial6"/>
    <dgm:cxn modelId="{F3E8C8A2-7B76-4EC7-A1FD-0CDED7658D19}" srcId="{8CC6FCF4-B07B-47FE-80E8-20832499EA1E}" destId="{F3E9D4DD-C376-4C68-BE34-2CB33BF36FE2}" srcOrd="2" destOrd="0" parTransId="{267400C8-C2E8-43D9-B7E5-A0109C46554C}" sibTransId="{546EFF83-5030-4BF2-840E-8FBE570FAB0D}"/>
    <dgm:cxn modelId="{8AFE4E6D-B8BF-419B-9CF9-8141F08F9BB4}" type="presOf" srcId="{ADCF0AA0-96D4-4A46-9A4A-3D2EB4506AB3}" destId="{737F2112-2592-4903-8CBB-03D1E31477F2}" srcOrd="0" destOrd="0" presId="urn:microsoft.com/office/officeart/2005/8/layout/radial6"/>
    <dgm:cxn modelId="{AA47567F-CC63-4584-BDC3-07AB2D730CDA}" type="presOf" srcId="{8CC6FCF4-B07B-47FE-80E8-20832499EA1E}" destId="{094D4C3D-089E-4E20-A816-DE735FC0BF4F}" srcOrd="0" destOrd="0" presId="urn:microsoft.com/office/officeart/2005/8/layout/radial6"/>
    <dgm:cxn modelId="{C7E95DF3-6DDD-4BD6-84F0-078C7EA124BA}" type="presOf" srcId="{546EFF83-5030-4BF2-840E-8FBE570FAB0D}" destId="{CEBCF549-05A6-4F16-949C-F3EED231691D}" srcOrd="0" destOrd="0" presId="urn:microsoft.com/office/officeart/2005/8/layout/radial6"/>
    <dgm:cxn modelId="{3E1C1866-26D6-402B-A0CE-0B30534F185E}" type="presParOf" srcId="{F40DF3B9-D2C8-4F03-BE0D-4EFBD770E639}" destId="{094D4C3D-089E-4E20-A816-DE735FC0BF4F}" srcOrd="0" destOrd="0" presId="urn:microsoft.com/office/officeart/2005/8/layout/radial6"/>
    <dgm:cxn modelId="{C70F2266-229A-4595-92E5-F3D53C7C098E}" type="presParOf" srcId="{F40DF3B9-D2C8-4F03-BE0D-4EFBD770E639}" destId="{EE59CF29-42F7-4F4A-B240-07C3DBFC0A55}" srcOrd="1" destOrd="0" presId="urn:microsoft.com/office/officeart/2005/8/layout/radial6"/>
    <dgm:cxn modelId="{92EBBC52-B725-45F6-B21B-DF37F41423BA}" type="presParOf" srcId="{F40DF3B9-D2C8-4F03-BE0D-4EFBD770E639}" destId="{7D6F8BF7-F7D7-4359-9F41-12A0A132B692}" srcOrd="2" destOrd="0" presId="urn:microsoft.com/office/officeart/2005/8/layout/radial6"/>
    <dgm:cxn modelId="{7BE1E4BC-20A3-4661-9CDE-34F832457FB0}" type="presParOf" srcId="{F40DF3B9-D2C8-4F03-BE0D-4EFBD770E639}" destId="{054CBABD-5B02-4FE4-8A2D-5442B7563308}" srcOrd="3" destOrd="0" presId="urn:microsoft.com/office/officeart/2005/8/layout/radial6"/>
    <dgm:cxn modelId="{A0CB20F0-C479-469D-8913-4B3DE50193BC}" type="presParOf" srcId="{F40DF3B9-D2C8-4F03-BE0D-4EFBD770E639}" destId="{737F2112-2592-4903-8CBB-03D1E31477F2}" srcOrd="4" destOrd="0" presId="urn:microsoft.com/office/officeart/2005/8/layout/radial6"/>
    <dgm:cxn modelId="{F191BF42-14F9-4902-8B84-FD11FDA5B7F6}" type="presParOf" srcId="{F40DF3B9-D2C8-4F03-BE0D-4EFBD770E639}" destId="{CCD5421A-6630-42A5-B7E5-9949EA1D0323}" srcOrd="5" destOrd="0" presId="urn:microsoft.com/office/officeart/2005/8/layout/radial6"/>
    <dgm:cxn modelId="{C26014F7-F900-470A-9DEF-C2D2FE648674}" type="presParOf" srcId="{F40DF3B9-D2C8-4F03-BE0D-4EFBD770E639}" destId="{02023ACA-1276-4D6B-8DFC-E6759339D3AD}" srcOrd="6" destOrd="0" presId="urn:microsoft.com/office/officeart/2005/8/layout/radial6"/>
    <dgm:cxn modelId="{BB912692-5F06-475B-89CD-1B4693D34DDE}" type="presParOf" srcId="{F40DF3B9-D2C8-4F03-BE0D-4EFBD770E639}" destId="{7ACFFA10-F724-447F-AB50-69C6A308284A}" srcOrd="7" destOrd="0" presId="urn:microsoft.com/office/officeart/2005/8/layout/radial6"/>
    <dgm:cxn modelId="{8DCA5C4C-7B3F-4B2C-BC3B-88F46BF0F8C6}" type="presParOf" srcId="{F40DF3B9-D2C8-4F03-BE0D-4EFBD770E639}" destId="{FEE0E17E-E4BB-49DF-8F88-15A6AB1A3A5F}" srcOrd="8" destOrd="0" presId="urn:microsoft.com/office/officeart/2005/8/layout/radial6"/>
    <dgm:cxn modelId="{8F0909D6-84E4-4C29-91FE-CD75381492EE}" type="presParOf" srcId="{F40DF3B9-D2C8-4F03-BE0D-4EFBD770E639}" destId="{CEBCF549-05A6-4F16-949C-F3EED231691D}" srcOrd="9" destOrd="0" presId="urn:microsoft.com/office/officeart/2005/8/layout/radial6"/>
    <dgm:cxn modelId="{53E60115-FB38-4DD6-9EEC-54781EF03765}" type="presParOf" srcId="{F40DF3B9-D2C8-4F03-BE0D-4EFBD770E639}" destId="{55D7479B-E077-42AD-AA8A-3409EC538C52}" srcOrd="10" destOrd="0" presId="urn:microsoft.com/office/officeart/2005/8/layout/radial6"/>
    <dgm:cxn modelId="{4EF207E4-B323-4A0D-90ED-C4EF884F2824}" type="presParOf" srcId="{F40DF3B9-D2C8-4F03-BE0D-4EFBD770E639}" destId="{57FC2821-8EF7-4777-95CC-1D9EE29092B1}" srcOrd="11" destOrd="0" presId="urn:microsoft.com/office/officeart/2005/8/layout/radial6"/>
    <dgm:cxn modelId="{EE3313BD-3463-45C2-82CB-154075AFB525}" type="presParOf" srcId="{F40DF3B9-D2C8-4F03-BE0D-4EFBD770E639}" destId="{11E9C836-3CBB-4FCA-8C3B-A36EE881E04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9C836-3CBB-4FCA-8C3B-A36EE881E04C}">
      <dsp:nvSpPr>
        <dsp:cNvPr id="0" name=""/>
        <dsp:cNvSpPr/>
      </dsp:nvSpPr>
      <dsp:spPr>
        <a:xfrm>
          <a:off x="2220567" y="373659"/>
          <a:ext cx="2493042" cy="2493042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EBCF549-05A6-4F16-949C-F3EED231691D}">
      <dsp:nvSpPr>
        <dsp:cNvPr id="0" name=""/>
        <dsp:cNvSpPr/>
      </dsp:nvSpPr>
      <dsp:spPr>
        <a:xfrm>
          <a:off x="2220567" y="373659"/>
          <a:ext cx="2493042" cy="2493042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tint val="50000"/>
                <a:satMod val="300000"/>
              </a:schemeClr>
            </a:gs>
            <a:gs pos="35000">
              <a:schemeClr val="accent4">
                <a:hueOff val="-2976513"/>
                <a:satOff val="17933"/>
                <a:lumOff val="1437"/>
                <a:alphaOff val="0"/>
                <a:tint val="37000"/>
                <a:satMod val="30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2023ACA-1276-4D6B-8DFC-E6759339D3AD}">
      <dsp:nvSpPr>
        <dsp:cNvPr id="0" name=""/>
        <dsp:cNvSpPr/>
      </dsp:nvSpPr>
      <dsp:spPr>
        <a:xfrm>
          <a:off x="2221078" y="373659"/>
          <a:ext cx="2493042" cy="2493042"/>
        </a:xfrm>
        <a:prstGeom prst="blockArc">
          <a:avLst>
            <a:gd name="adj1" fmla="val 21551145"/>
            <a:gd name="adj2" fmla="val 5401444"/>
            <a:gd name="adj3" fmla="val 4639"/>
          </a:avLst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50000"/>
                <a:satMod val="300000"/>
              </a:schemeClr>
            </a:gs>
            <a:gs pos="35000">
              <a:schemeClr val="accent4">
                <a:hueOff val="-1488257"/>
                <a:satOff val="8966"/>
                <a:lumOff val="719"/>
                <a:alphaOff val="0"/>
                <a:tint val="37000"/>
                <a:satMod val="30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54CBABD-5B02-4FE4-8A2D-5442B7563308}">
      <dsp:nvSpPr>
        <dsp:cNvPr id="0" name=""/>
        <dsp:cNvSpPr/>
      </dsp:nvSpPr>
      <dsp:spPr>
        <a:xfrm>
          <a:off x="2221078" y="373659"/>
          <a:ext cx="2493042" cy="2493042"/>
        </a:xfrm>
        <a:prstGeom prst="blockArc">
          <a:avLst>
            <a:gd name="adj1" fmla="val 16198556"/>
            <a:gd name="adj2" fmla="val 21551146"/>
            <a:gd name="adj3" fmla="val 4639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94D4C3D-089E-4E20-A816-DE735FC0BF4F}">
      <dsp:nvSpPr>
        <dsp:cNvPr id="0" name=""/>
        <dsp:cNvSpPr/>
      </dsp:nvSpPr>
      <dsp:spPr>
        <a:xfrm>
          <a:off x="2893422" y="1046514"/>
          <a:ext cx="1147331" cy="114733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Stability</a:t>
          </a:r>
          <a:endParaRPr lang="en-GB" sz="1800" kern="1200" dirty="0"/>
        </a:p>
      </dsp:txBody>
      <dsp:txXfrm>
        <a:off x="3061445" y="1214537"/>
        <a:ext cx="811285" cy="811285"/>
      </dsp:txXfrm>
    </dsp:sp>
    <dsp:sp modelId="{EE59CF29-42F7-4F4A-B240-07C3DBFC0A55}">
      <dsp:nvSpPr>
        <dsp:cNvPr id="0" name=""/>
        <dsp:cNvSpPr/>
      </dsp:nvSpPr>
      <dsp:spPr>
        <a:xfrm>
          <a:off x="2867975" y="1005"/>
          <a:ext cx="1198225" cy="80313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baseline="0" dirty="0" smtClean="0"/>
            <a:t>Limited absorption capacity </a:t>
          </a:r>
          <a:endParaRPr lang="en-GB" sz="1100" kern="1200" dirty="0"/>
        </a:p>
      </dsp:txBody>
      <dsp:txXfrm>
        <a:off x="3043451" y="118621"/>
        <a:ext cx="847273" cy="567900"/>
      </dsp:txXfrm>
    </dsp:sp>
    <dsp:sp modelId="{737F2112-2592-4903-8CBB-03D1E31477F2}">
      <dsp:nvSpPr>
        <dsp:cNvPr id="0" name=""/>
        <dsp:cNvSpPr/>
      </dsp:nvSpPr>
      <dsp:spPr>
        <a:xfrm>
          <a:off x="4016465" y="1183602"/>
          <a:ext cx="1337239" cy="838550"/>
        </a:xfrm>
        <a:prstGeom prst="ellipse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50000"/>
                <a:satMod val="300000"/>
              </a:schemeClr>
            </a:gs>
            <a:gs pos="35000">
              <a:schemeClr val="accent4">
                <a:hueOff val="-1488257"/>
                <a:satOff val="8966"/>
                <a:lumOff val="719"/>
                <a:alphaOff val="0"/>
                <a:tint val="37000"/>
                <a:satMod val="30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/>
            <a:t>Fractured  communities &amp; institutions</a:t>
          </a:r>
          <a:endParaRPr lang="en-GB" sz="1100" kern="1200" dirty="0"/>
        </a:p>
      </dsp:txBody>
      <dsp:txXfrm>
        <a:off x="4212299" y="1306405"/>
        <a:ext cx="945571" cy="592944"/>
      </dsp:txXfrm>
    </dsp:sp>
    <dsp:sp modelId="{7ACFFA10-F724-447F-AB50-69C6A308284A}">
      <dsp:nvSpPr>
        <dsp:cNvPr id="0" name=""/>
        <dsp:cNvSpPr/>
      </dsp:nvSpPr>
      <dsp:spPr>
        <a:xfrm>
          <a:off x="3065522" y="2436222"/>
          <a:ext cx="803132" cy="803132"/>
        </a:xfrm>
        <a:prstGeom prst="ellipse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tint val="50000"/>
                <a:satMod val="300000"/>
              </a:schemeClr>
            </a:gs>
            <a:gs pos="35000">
              <a:schemeClr val="accent4">
                <a:hueOff val="-2976513"/>
                <a:satOff val="17933"/>
                <a:lumOff val="1437"/>
                <a:alphaOff val="0"/>
                <a:tint val="37000"/>
                <a:satMod val="30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 smtClean="0"/>
            <a:t>Security constraints</a:t>
          </a:r>
          <a:endParaRPr lang="en-GB" sz="900" kern="1200" dirty="0"/>
        </a:p>
      </dsp:txBody>
      <dsp:txXfrm>
        <a:off x="3183138" y="2553838"/>
        <a:ext cx="567900" cy="567900"/>
      </dsp:txXfrm>
    </dsp:sp>
    <dsp:sp modelId="{55D7479B-E077-42AD-AA8A-3409EC538C52}">
      <dsp:nvSpPr>
        <dsp:cNvPr id="0" name=""/>
        <dsp:cNvSpPr/>
      </dsp:nvSpPr>
      <dsp:spPr>
        <a:xfrm>
          <a:off x="1567849" y="1218614"/>
          <a:ext cx="1363260" cy="803132"/>
        </a:xfrm>
        <a:prstGeom prst="ellips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 smtClean="0"/>
            <a:t>Resource challenges</a:t>
          </a:r>
          <a:endParaRPr lang="en-GB" sz="900" kern="1200" dirty="0"/>
        </a:p>
      </dsp:txBody>
      <dsp:txXfrm>
        <a:off x="1767494" y="1336230"/>
        <a:ext cx="963970" cy="567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E3FA4-FAFE-47BA-AE45-05312B60701B}" type="datetimeFigureOut">
              <a:rPr lang="en-GB" smtClean="0"/>
              <a:pPr/>
              <a:t>12/03/2015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EBFBB-7BD8-4358-8959-8203CC5A7E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83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EBFBB-7BD8-4358-8959-8203CC5A7E0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540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583510A-C129-4D45-A268-4A15C77A282A}" type="slidenum">
              <a:rPr lang="en-GB"/>
              <a:pPr eaLnBrk="1" hangingPunct="1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617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050F-E3B0-4660-8AF1-255747998238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52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025E-1D9F-4A07-925F-993E543F5420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20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64BE-CA67-4C39-887F-D7840AD52312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86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77EC-9C45-46E1-A0A9-DE617BB2746D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172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50FA-062E-420C-8249-204079621D36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73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6545-6A7E-4D6B-997F-51B3CBC96D2E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05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8019-45A4-468E-A7B8-99ABD4BE3F51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13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AA8BD-185E-47D5-846D-DAF08D779BEB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06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FE71-D0D7-4382-986F-9FFD72E3B601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593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6C098-C9FE-4C11-AD71-D0735B9974AE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766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4CC9-4696-430F-B670-EA08A5E1F446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813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7F7BC3-B1AC-4DC3-B087-3DC800B869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476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38A7A-8356-4BE7-BDCA-ECAB957376B5}" type="datetime1">
              <a:rPr lang="en-GB" smtClean="0"/>
              <a:pPr/>
              <a:t>12/03/2015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Copyright Peter J. Reed, West End Consulting, UK. June 2012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3D7C0-06E0-4888-9B73-C57077FC43A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45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99767"/>
            <a:ext cx="7772400" cy="3337345"/>
          </a:xfrm>
        </p:spPr>
        <p:txBody>
          <a:bodyPr>
            <a:normAutofit/>
          </a:bodyPr>
          <a:lstStyle/>
          <a:p>
            <a:r>
              <a:rPr lang="en-GB" sz="5400" dirty="0" smtClean="0">
                <a:solidFill>
                  <a:srgbClr val="FF0000"/>
                </a:solidFill>
              </a:rPr>
              <a:t>Creating Strategies &amp; Operational Plans for </a:t>
            </a:r>
            <a:r>
              <a:rPr lang="en-GB" sz="5400" dirty="0" smtClean="0">
                <a:solidFill>
                  <a:srgbClr val="FF0000"/>
                </a:solidFill>
              </a:rPr>
              <a:t>SSR</a:t>
            </a:r>
            <a:r>
              <a:rPr lang="en-GB" sz="5400" dirty="0" smtClean="0">
                <a:solidFill>
                  <a:srgbClr val="FF0000"/>
                </a:solidFill>
              </a:rPr>
              <a:t/>
            </a:r>
            <a:br>
              <a:rPr lang="en-GB" sz="5400" dirty="0" smtClean="0">
                <a:solidFill>
                  <a:srgbClr val="FF0000"/>
                </a:solidFill>
              </a:rPr>
            </a:br>
            <a:r>
              <a:rPr lang="en-GB" sz="5400" dirty="0" smtClean="0">
                <a:solidFill>
                  <a:srgbClr val="FF0000"/>
                </a:solidFill>
              </a:rPr>
              <a:t>in VUCA environments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437112"/>
            <a:ext cx="6400800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/>
                </a:solidFill>
              </a:rPr>
              <a:t>Peter J. Reed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Director &amp; Head of Security Sector Development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9" name="Picture 8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637212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75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solidFill>
                  <a:srgbClr val="FF0000"/>
                </a:solidFill>
              </a:rPr>
              <a:t>The VUCA  Operating Environment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1600200"/>
            <a:ext cx="7067128" cy="4525963"/>
          </a:xfrm>
        </p:spPr>
        <p:txBody>
          <a:bodyPr/>
          <a:lstStyle/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Characterised by:</a:t>
            </a:r>
          </a:p>
          <a:p>
            <a:pPr marL="0" indent="0" fontAlgn="t">
              <a:buNone/>
            </a:pPr>
            <a:endParaRPr lang="en-GB" dirty="0" smtClean="0"/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VOLATILITY</a:t>
            </a:r>
            <a:endParaRPr lang="en-GB" dirty="0" smtClean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UNCERTAINTY</a:t>
            </a:r>
            <a:endParaRPr lang="en-GB" dirty="0" smtClean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COMPLEXITY</a:t>
            </a:r>
            <a:endParaRPr lang="en-GB" dirty="0" smtClean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AMBIGUITY</a:t>
            </a:r>
            <a:endParaRPr lang="en-GB" dirty="0" smtClean="0">
              <a:solidFill>
                <a:schemeClr val="tx2"/>
              </a:solidFill>
            </a:endParaRPr>
          </a:p>
          <a:p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11" name="Picture 10" descr="W:\documents\Logos\WYG International-colour backgrou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574" y="5637212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011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The Desired ‘End State’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756150"/>
          </a:xfrm>
        </p:spPr>
        <p:txBody>
          <a:bodyPr/>
          <a:lstStyle/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We need to ‘flip’ these to achieve VUCA insights:</a:t>
            </a:r>
            <a:endParaRPr lang="en-GB" dirty="0"/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VISION    (agreed by the leadership)</a:t>
            </a:r>
            <a:endParaRPr lang="en-GB" dirty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UNDERSTANDING (by stakeholders)</a:t>
            </a:r>
            <a:endParaRPr lang="en-GB" dirty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CLARITY (for those implementing)</a:t>
            </a:r>
            <a:endParaRPr lang="en-GB" dirty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AGILITY (to permit flexibility)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5675313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823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VOLATILITY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/>
          <a:lstStyle/>
          <a:p>
            <a:pPr marL="0" indent="0" fontAlgn="t">
              <a:buNone/>
            </a:pPr>
            <a:r>
              <a:rPr lang="en-GB" dirty="0">
                <a:solidFill>
                  <a:schemeClr val="tx2"/>
                </a:solidFill>
              </a:rPr>
              <a:t>A</a:t>
            </a:r>
            <a:r>
              <a:rPr lang="en-GB" dirty="0" smtClean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state of dynamic instability brought about by drastic, violent, and rapid </a:t>
            </a:r>
            <a:r>
              <a:rPr lang="en-GB" dirty="0" smtClean="0">
                <a:solidFill>
                  <a:schemeClr val="tx2"/>
                </a:solidFill>
              </a:rPr>
              <a:t>shifts;</a:t>
            </a:r>
          </a:p>
          <a:p>
            <a:pPr marL="0" indent="0" fontAlgn="t">
              <a:buNone/>
            </a:pPr>
            <a:endParaRPr lang="en-GB" dirty="0" smtClean="0">
              <a:solidFill>
                <a:schemeClr val="tx2"/>
              </a:solidFill>
            </a:endParaRPr>
          </a:p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Problems </a:t>
            </a:r>
            <a:r>
              <a:rPr lang="en-GB" dirty="0">
                <a:solidFill>
                  <a:schemeClr val="tx2"/>
                </a:solidFill>
              </a:rPr>
              <a:t>no longer arise in the distance; they </a:t>
            </a:r>
            <a:r>
              <a:rPr lang="en-GB" dirty="0" smtClean="0">
                <a:solidFill>
                  <a:schemeClr val="tx2"/>
                </a:solidFill>
              </a:rPr>
              <a:t>emerge without warning </a:t>
            </a:r>
            <a:r>
              <a:rPr lang="en-GB" dirty="0">
                <a:solidFill>
                  <a:schemeClr val="tx2"/>
                </a:solidFill>
              </a:rPr>
              <a:t>and require immediate </a:t>
            </a:r>
            <a:r>
              <a:rPr lang="en-GB" dirty="0" smtClean="0">
                <a:solidFill>
                  <a:schemeClr val="tx2"/>
                </a:solidFill>
              </a:rPr>
              <a:t>attention and action.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800" y="5675313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088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Leadership Implications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268760"/>
            <a:ext cx="7571184" cy="4857403"/>
          </a:xfrm>
        </p:spPr>
        <p:txBody>
          <a:bodyPr/>
          <a:lstStyle/>
          <a:p>
            <a:pPr fontAlgn="t"/>
            <a:endParaRPr lang="en-GB" dirty="0"/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Translate data into information </a:t>
            </a:r>
            <a:r>
              <a:rPr lang="en-GB" dirty="0" smtClean="0">
                <a:solidFill>
                  <a:schemeClr val="tx2"/>
                </a:solidFill>
              </a:rPr>
              <a:t>(the right data not just raw data)</a:t>
            </a:r>
            <a:r>
              <a:rPr lang="en-GB" b="1" dirty="0" smtClean="0">
                <a:solidFill>
                  <a:schemeClr val="tx2"/>
                </a:solidFill>
              </a:rPr>
              <a:t>,</a:t>
            </a:r>
            <a:endParaRPr lang="en-GB" dirty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Communicate clearly </a:t>
            </a:r>
            <a:r>
              <a:rPr lang="en-GB" dirty="0" smtClean="0">
                <a:solidFill>
                  <a:schemeClr val="tx2"/>
                </a:solidFill>
              </a:rPr>
              <a:t>(the small words are best!)</a:t>
            </a:r>
            <a:r>
              <a:rPr lang="en-GB" b="1" dirty="0" smtClean="0">
                <a:solidFill>
                  <a:schemeClr val="tx2"/>
                </a:solidFill>
              </a:rPr>
              <a:t>,</a:t>
            </a:r>
            <a:endParaRPr lang="en-GB" dirty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Ensure your intent is understood </a:t>
            </a:r>
            <a:r>
              <a:rPr lang="en-GB" dirty="0" smtClean="0">
                <a:solidFill>
                  <a:schemeClr val="tx2"/>
                </a:solidFill>
              </a:rPr>
              <a:t>(the ‘end state’ describes what success will look like).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637212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0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UNCERTAINTY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340768"/>
            <a:ext cx="7643192" cy="5004556"/>
          </a:xfrm>
        </p:spPr>
        <p:txBody>
          <a:bodyPr>
            <a:normAutofit fontScale="92500" lnSpcReduction="20000"/>
          </a:bodyPr>
          <a:lstStyle/>
          <a:p>
            <a:pPr marL="0" indent="0" fontAlgn="t">
              <a:buNone/>
            </a:pPr>
            <a:r>
              <a:rPr lang="en-GB" dirty="0">
                <a:solidFill>
                  <a:schemeClr val="tx2"/>
                </a:solidFill>
              </a:rPr>
              <a:t>It is human nature to see every challenge as something similar to what we've encountered </a:t>
            </a:r>
            <a:r>
              <a:rPr lang="en-GB" dirty="0" smtClean="0">
                <a:solidFill>
                  <a:schemeClr val="tx2"/>
                </a:solidFill>
              </a:rPr>
              <a:t>before;</a:t>
            </a:r>
          </a:p>
          <a:p>
            <a:pPr marL="0" indent="0" fontAlgn="t">
              <a:buNone/>
            </a:pPr>
            <a:endParaRPr lang="en-GB" dirty="0" smtClean="0">
              <a:solidFill>
                <a:schemeClr val="tx2"/>
              </a:solidFill>
            </a:endParaRPr>
          </a:p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But </a:t>
            </a:r>
            <a:r>
              <a:rPr lang="en-GB" dirty="0">
                <a:solidFill>
                  <a:schemeClr val="tx2"/>
                </a:solidFill>
              </a:rPr>
              <a:t>u</a:t>
            </a:r>
            <a:r>
              <a:rPr lang="en-GB" dirty="0" smtClean="0">
                <a:solidFill>
                  <a:schemeClr val="tx2"/>
                </a:solidFill>
              </a:rPr>
              <a:t>ncertainty </a:t>
            </a:r>
            <a:r>
              <a:rPr lang="en-GB" dirty="0">
                <a:solidFill>
                  <a:schemeClr val="tx2"/>
                </a:solidFill>
              </a:rPr>
              <a:t>becomes increasingly dangerous when we rush to understand it with </a:t>
            </a:r>
            <a:r>
              <a:rPr lang="en-GB" dirty="0" smtClean="0">
                <a:solidFill>
                  <a:schemeClr val="tx2"/>
                </a:solidFill>
              </a:rPr>
              <a:t>only past experience; </a:t>
            </a:r>
          </a:p>
          <a:p>
            <a:pPr marL="0" indent="0" fontAlgn="t">
              <a:buNone/>
            </a:pPr>
            <a:endParaRPr lang="en-GB" dirty="0">
              <a:solidFill>
                <a:schemeClr val="tx2"/>
              </a:solidFill>
            </a:endParaRPr>
          </a:p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Uncertainty makes most people nervous. It is a leadership responsibility and task to reduce the level of uncertainty.</a:t>
            </a:r>
            <a:endParaRPr lang="en-GB" dirty="0">
              <a:solidFill>
                <a:schemeClr val="tx2"/>
              </a:solidFill>
            </a:endParaRPr>
          </a:p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 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5637212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0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Leadership Implications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412776"/>
            <a:ext cx="7571184" cy="4713387"/>
          </a:xfrm>
        </p:spPr>
        <p:txBody>
          <a:bodyPr>
            <a:normAutofit fontScale="92500" lnSpcReduction="10000"/>
          </a:bodyPr>
          <a:lstStyle/>
          <a:p>
            <a:pPr fontAlgn="t"/>
            <a:r>
              <a:rPr lang="en-GB" dirty="0" smtClean="0">
                <a:solidFill>
                  <a:schemeClr val="tx2"/>
                </a:solidFill>
              </a:rPr>
              <a:t>Get a fresh perspective – The ‘View from the Balcony’;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Encourage ‘Red Teaming’ (Devil’s advocates);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Be flexible (plans never survive contact with the enemy so incorporate flexibility and options from the outset);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Glance back but really look ahead (look for what can be done better in future rather than what should have been done in the past).</a:t>
            </a:r>
          </a:p>
          <a:p>
            <a:pPr fontAlgn="t"/>
            <a:endParaRPr lang="en-GB" dirty="0" smtClean="0">
              <a:solidFill>
                <a:srgbClr val="002060"/>
              </a:solidFill>
            </a:endParaRPr>
          </a:p>
          <a:p>
            <a:pPr fontAlgn="t"/>
            <a:endParaRPr lang="en-GB" dirty="0">
              <a:solidFill>
                <a:srgbClr val="002060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5790407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652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COMPLEXITY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340768"/>
            <a:ext cx="7643192" cy="4785395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GB" dirty="0">
                <a:solidFill>
                  <a:schemeClr val="tx2"/>
                </a:solidFill>
              </a:rPr>
              <a:t>T</a:t>
            </a:r>
            <a:r>
              <a:rPr lang="en-GB" dirty="0" smtClean="0">
                <a:solidFill>
                  <a:schemeClr val="tx2"/>
                </a:solidFill>
              </a:rPr>
              <a:t>hreats </a:t>
            </a:r>
            <a:r>
              <a:rPr lang="en-GB" dirty="0">
                <a:solidFill>
                  <a:schemeClr val="tx2"/>
                </a:solidFill>
              </a:rPr>
              <a:t>and opportunities </a:t>
            </a:r>
            <a:r>
              <a:rPr lang="en-GB" dirty="0" smtClean="0">
                <a:solidFill>
                  <a:schemeClr val="tx2"/>
                </a:solidFill>
              </a:rPr>
              <a:t>are not simply </a:t>
            </a:r>
            <a:r>
              <a:rPr lang="en-GB" dirty="0">
                <a:solidFill>
                  <a:schemeClr val="tx2"/>
                </a:solidFill>
              </a:rPr>
              <a:t>collective; we must see them as interactive. Leading through complexity means thinking non-linearly. </a:t>
            </a:r>
          </a:p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The </a:t>
            </a:r>
            <a:r>
              <a:rPr lang="en-GB" dirty="0">
                <a:solidFill>
                  <a:schemeClr val="tx2"/>
                </a:solidFill>
              </a:rPr>
              <a:t>most important </a:t>
            </a:r>
            <a:r>
              <a:rPr lang="en-GB" dirty="0" smtClean="0">
                <a:solidFill>
                  <a:schemeClr val="tx2"/>
                </a:solidFill>
              </a:rPr>
              <a:t>strategy competence is the ability </a:t>
            </a:r>
            <a:r>
              <a:rPr lang="en-GB" dirty="0">
                <a:solidFill>
                  <a:schemeClr val="tx2"/>
                </a:solidFill>
              </a:rPr>
              <a:t>to see the big picture and to </a:t>
            </a:r>
            <a:r>
              <a:rPr lang="en-GB" dirty="0" smtClean="0">
                <a:solidFill>
                  <a:schemeClr val="tx2"/>
                </a:solidFill>
              </a:rPr>
              <a:t>support local leaders and their teams </a:t>
            </a:r>
            <a:r>
              <a:rPr lang="en-GB" dirty="0">
                <a:solidFill>
                  <a:schemeClr val="tx2"/>
                </a:solidFill>
              </a:rPr>
              <a:t>to achieve more together than they could </a:t>
            </a:r>
            <a:r>
              <a:rPr lang="en-GB" dirty="0" smtClean="0">
                <a:solidFill>
                  <a:schemeClr val="tx2"/>
                </a:solidFill>
              </a:rPr>
              <a:t>individually.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507" y="5800639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03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Leadership Implications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412776"/>
            <a:ext cx="7571184" cy="4713387"/>
          </a:xfrm>
        </p:spPr>
        <p:txBody>
          <a:bodyPr>
            <a:normAutofit fontScale="92500" lnSpcReduction="20000"/>
          </a:bodyPr>
          <a:lstStyle/>
          <a:p>
            <a:pPr fontAlgn="t"/>
            <a:r>
              <a:rPr lang="en-GB" dirty="0" smtClean="0">
                <a:solidFill>
                  <a:schemeClr val="tx2"/>
                </a:solidFill>
              </a:rPr>
              <a:t>Stop seeking permanent solutions;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Don’t miss opportunities because you’re obsessed with conquering the challenge;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Manage expectations (yours, beneficiaries, donors);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Opportunities exist in complexity – seek them out;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Concentrate on a manageable number of vital, do-able things;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‘Good enough security for good enough governance!’</a:t>
            </a:r>
          </a:p>
          <a:p>
            <a:pPr fontAlgn="t"/>
            <a:endParaRPr lang="en-GB" dirty="0" smtClean="0">
              <a:solidFill>
                <a:srgbClr val="002060"/>
              </a:solidFill>
            </a:endParaRPr>
          </a:p>
          <a:p>
            <a:pPr fontAlgn="t"/>
            <a:endParaRPr lang="en-GB" dirty="0" smtClean="0">
              <a:solidFill>
                <a:srgbClr val="002060"/>
              </a:solidFill>
            </a:endParaRPr>
          </a:p>
          <a:p>
            <a:pPr fontAlgn="t"/>
            <a:endParaRPr lang="en-GB" dirty="0">
              <a:solidFill>
                <a:srgbClr val="002060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790407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641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AMBIGUITY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340768"/>
            <a:ext cx="7643192" cy="4785395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Ambiguity results in inability </a:t>
            </a:r>
            <a:r>
              <a:rPr lang="en-GB" dirty="0">
                <a:solidFill>
                  <a:schemeClr val="tx2"/>
                </a:solidFill>
              </a:rPr>
              <a:t>to </a:t>
            </a:r>
            <a:r>
              <a:rPr lang="en-GB" dirty="0" smtClean="0">
                <a:solidFill>
                  <a:schemeClr val="tx2"/>
                </a:solidFill>
              </a:rPr>
              <a:t>conceptualize </a:t>
            </a:r>
            <a:r>
              <a:rPr lang="en-GB" dirty="0">
                <a:solidFill>
                  <a:schemeClr val="tx2"/>
                </a:solidFill>
              </a:rPr>
              <a:t>threats and opportunities </a:t>
            </a:r>
            <a:r>
              <a:rPr lang="en-GB" dirty="0" smtClean="0">
                <a:solidFill>
                  <a:schemeClr val="tx2"/>
                </a:solidFill>
              </a:rPr>
              <a:t>accurately before </a:t>
            </a:r>
            <a:r>
              <a:rPr lang="en-GB" dirty="0">
                <a:solidFill>
                  <a:schemeClr val="tx2"/>
                </a:solidFill>
              </a:rPr>
              <a:t>they become </a:t>
            </a:r>
            <a:r>
              <a:rPr lang="en-GB" dirty="0" smtClean="0">
                <a:solidFill>
                  <a:schemeClr val="tx2"/>
                </a:solidFill>
              </a:rPr>
              <a:t>lethal;</a:t>
            </a:r>
          </a:p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Increasing </a:t>
            </a:r>
            <a:r>
              <a:rPr lang="en-GB" dirty="0">
                <a:solidFill>
                  <a:schemeClr val="tx2"/>
                </a:solidFill>
              </a:rPr>
              <a:t>frustration that </a:t>
            </a:r>
            <a:r>
              <a:rPr lang="en-GB" dirty="0" smtClean="0">
                <a:solidFill>
                  <a:schemeClr val="tx2"/>
                </a:solidFill>
              </a:rPr>
              <a:t>individual </a:t>
            </a:r>
            <a:r>
              <a:rPr lang="en-GB" dirty="0">
                <a:solidFill>
                  <a:schemeClr val="tx2"/>
                </a:solidFill>
              </a:rPr>
              <a:t>accomplishments don't add up to comprehensive or enduring success. </a:t>
            </a:r>
          </a:p>
          <a:p>
            <a:pPr marL="0" indent="0" fontAlgn="t">
              <a:buNone/>
            </a:pPr>
            <a:r>
              <a:rPr lang="en-GB" dirty="0" smtClean="0">
                <a:solidFill>
                  <a:schemeClr val="tx2"/>
                </a:solidFill>
              </a:rPr>
              <a:t>It makes people </a:t>
            </a:r>
            <a:r>
              <a:rPr lang="en-GB" dirty="0">
                <a:solidFill>
                  <a:schemeClr val="tx2"/>
                </a:solidFill>
              </a:rPr>
              <a:t>insecure and </a:t>
            </a:r>
            <a:r>
              <a:rPr lang="en-GB" dirty="0" smtClean="0">
                <a:solidFill>
                  <a:schemeClr val="tx2"/>
                </a:solidFill>
              </a:rPr>
              <a:t>can disrupt their ability to focus on the critical path.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75313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516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Leadership Implications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412776"/>
            <a:ext cx="7571184" cy="4713387"/>
          </a:xfrm>
        </p:spPr>
        <p:txBody>
          <a:bodyPr>
            <a:normAutofit fontScale="92500" lnSpcReduction="20000"/>
          </a:bodyPr>
          <a:lstStyle/>
          <a:p>
            <a:pPr fontAlgn="t"/>
            <a:r>
              <a:rPr lang="en-GB" dirty="0">
                <a:solidFill>
                  <a:schemeClr val="tx2"/>
                </a:solidFill>
              </a:rPr>
              <a:t>P</a:t>
            </a:r>
            <a:r>
              <a:rPr lang="en-GB" dirty="0" smtClean="0">
                <a:solidFill>
                  <a:schemeClr val="tx2"/>
                </a:solidFill>
              </a:rPr>
              <a:t>rovide </a:t>
            </a:r>
            <a:r>
              <a:rPr lang="en-GB" dirty="0">
                <a:solidFill>
                  <a:schemeClr val="tx2"/>
                </a:solidFill>
              </a:rPr>
              <a:t>clarity so that work assignments and goals are not as ambiguous as the </a:t>
            </a:r>
            <a:r>
              <a:rPr lang="en-GB" dirty="0" smtClean="0">
                <a:solidFill>
                  <a:schemeClr val="tx2"/>
                </a:solidFill>
              </a:rPr>
              <a:t>environment;</a:t>
            </a:r>
          </a:p>
          <a:p>
            <a:pPr fontAlgn="t"/>
            <a:r>
              <a:rPr lang="en-GB" dirty="0">
                <a:solidFill>
                  <a:schemeClr val="tx2"/>
                </a:solidFill>
              </a:rPr>
              <a:t>P</a:t>
            </a:r>
            <a:r>
              <a:rPr lang="en-GB" dirty="0" smtClean="0">
                <a:solidFill>
                  <a:schemeClr val="tx2"/>
                </a:solidFill>
              </a:rPr>
              <a:t>rovide </a:t>
            </a:r>
            <a:r>
              <a:rPr lang="en-GB" dirty="0">
                <a:solidFill>
                  <a:schemeClr val="tx2"/>
                </a:solidFill>
              </a:rPr>
              <a:t>clear direction and </a:t>
            </a:r>
            <a:r>
              <a:rPr lang="en-GB" dirty="0" smtClean="0">
                <a:solidFill>
                  <a:schemeClr val="tx2"/>
                </a:solidFill>
              </a:rPr>
              <a:t>synchronise </a:t>
            </a:r>
            <a:r>
              <a:rPr lang="en-GB" dirty="0">
                <a:solidFill>
                  <a:schemeClr val="tx2"/>
                </a:solidFill>
              </a:rPr>
              <a:t>the efforts of others while continually communicating any </a:t>
            </a:r>
            <a:r>
              <a:rPr lang="en-GB" dirty="0" smtClean="0">
                <a:solidFill>
                  <a:schemeClr val="tx2"/>
                </a:solidFill>
              </a:rPr>
              <a:t>adjustments to the plan;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Listen well – don’t select just what you want to hear;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Think divergently – be open to new ideas;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Create ‘Quick Wins’ to demonstrate tangible progress and generate confidence.</a:t>
            </a:r>
          </a:p>
          <a:p>
            <a:pPr fontAlgn="t"/>
            <a:endParaRPr lang="en-GB" dirty="0" smtClean="0">
              <a:solidFill>
                <a:srgbClr val="002060"/>
              </a:solidFill>
            </a:endParaRPr>
          </a:p>
          <a:p>
            <a:pPr fontAlgn="t"/>
            <a:endParaRPr lang="en-GB" dirty="0">
              <a:solidFill>
                <a:srgbClr val="002060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517" y="5790407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74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GB" dirty="0" err="1" smtClean="0">
                <a:solidFill>
                  <a:srgbClr val="FF0000"/>
                </a:solidFill>
              </a:rPr>
              <a:t>Operationalising</a:t>
            </a:r>
            <a:r>
              <a:rPr lang="en-GB" dirty="0" smtClean="0">
                <a:solidFill>
                  <a:srgbClr val="FF0000"/>
                </a:solidFill>
              </a:rPr>
              <a:t> the Process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643192" cy="5001419"/>
          </a:xfrm>
        </p:spPr>
        <p:txBody>
          <a:bodyPr>
            <a:normAutofit fontScale="92500" lnSpcReduction="10000"/>
          </a:bodyPr>
          <a:lstStyle/>
          <a:p>
            <a:pPr marL="0" indent="0" fontAlgn="t">
              <a:buNone/>
            </a:pPr>
            <a:r>
              <a:rPr lang="en-GB" b="1" dirty="0" err="1" smtClean="0">
                <a:solidFill>
                  <a:schemeClr val="tx2"/>
                </a:solidFill>
              </a:rPr>
              <a:t>Kotter’s</a:t>
            </a:r>
            <a:r>
              <a:rPr lang="en-GB" b="1" dirty="0" smtClean="0">
                <a:solidFill>
                  <a:schemeClr val="tx2"/>
                </a:solidFill>
              </a:rPr>
              <a:t> 8 Stages for Leading the Changes:</a:t>
            </a:r>
            <a:endParaRPr lang="en-GB" b="1" dirty="0">
              <a:solidFill>
                <a:schemeClr val="tx2"/>
              </a:solidFill>
            </a:endParaRP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Ensure the Sense of Urgency,</a:t>
            </a:r>
            <a:endParaRPr lang="en-GB" dirty="0">
              <a:solidFill>
                <a:schemeClr val="tx2"/>
              </a:solidFill>
            </a:endParaRP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Form or catalyse the Guiding Coalition</a:t>
            </a:r>
            <a:endParaRPr lang="en-GB" dirty="0">
              <a:solidFill>
                <a:schemeClr val="tx2"/>
              </a:solidFill>
            </a:endParaRP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Help them agree the Vision and ‘End State’</a:t>
            </a:r>
            <a:endParaRPr lang="en-GB" dirty="0">
              <a:solidFill>
                <a:schemeClr val="tx2"/>
              </a:solidFill>
            </a:endParaRP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Communicate, Communicate, Communicate!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Programme the Approach for DIB,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Create Quick Wins (don’t just hope for them),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Deepen and broaden the process,</a:t>
            </a:r>
          </a:p>
          <a:p>
            <a:pPr fontAlgn="t"/>
            <a:r>
              <a:rPr lang="en-GB" dirty="0" smtClean="0">
                <a:solidFill>
                  <a:schemeClr val="tx2"/>
                </a:solidFill>
              </a:rPr>
              <a:t>Consolidate the gains for momentum and critical mass.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790407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088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15938" y="1244600"/>
            <a:ext cx="8232774" cy="44989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>
          <a:xfrm>
            <a:off x="670560" y="62270"/>
            <a:ext cx="7772400" cy="117598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Stepped process to influence </a:t>
            </a:r>
            <a:r>
              <a:rPr lang="en-GB" sz="4000" dirty="0" smtClean="0">
                <a:solidFill>
                  <a:srgbClr val="FF0000"/>
                </a:solidFill>
              </a:rPr>
              <a:t>change</a:t>
            </a:r>
            <a:br>
              <a:rPr lang="en-GB" sz="4000" dirty="0" smtClean="0">
                <a:solidFill>
                  <a:srgbClr val="FF0000"/>
                </a:solidFill>
              </a:rPr>
            </a:br>
            <a:r>
              <a:rPr lang="en-GB" sz="4000" dirty="0" smtClean="0">
                <a:solidFill>
                  <a:srgbClr val="FF0000"/>
                </a:solidFill>
              </a:rPr>
              <a:t>(based on </a:t>
            </a:r>
            <a:r>
              <a:rPr lang="en-GB" sz="4000" dirty="0" err="1" smtClean="0">
                <a:solidFill>
                  <a:srgbClr val="FF0000"/>
                </a:solidFill>
              </a:rPr>
              <a:t>Kotter’s</a:t>
            </a:r>
            <a:r>
              <a:rPr lang="en-GB" sz="4000" dirty="0" smtClean="0">
                <a:solidFill>
                  <a:srgbClr val="FF0000"/>
                </a:solidFill>
              </a:rPr>
              <a:t> 8 stages)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317500" y="5949280"/>
            <a:ext cx="8445500" cy="2289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740352" y="6093296"/>
            <a:ext cx="11909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latin typeface="Verdana" pitchFamily="34" charset="0"/>
              </a:rPr>
              <a:t>Time</a:t>
            </a:r>
            <a:endParaRPr lang="en-US" b="1" dirty="0">
              <a:latin typeface="Verdana" pitchFamily="34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36525" y="781050"/>
            <a:ext cx="1406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b="1">
                <a:latin typeface="Verdana" pitchFamily="34" charset="0"/>
              </a:rPr>
              <a:t>Impact</a:t>
            </a:r>
            <a:endParaRPr lang="en-US" b="1">
              <a:latin typeface="Verdana" pitchFamily="34" charset="0"/>
            </a:endParaRP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V="1">
            <a:off x="317500" y="1308100"/>
            <a:ext cx="0" cy="46640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15939" y="5514975"/>
            <a:ext cx="8232773" cy="36933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>
                <a:latin typeface="Verdana" pitchFamily="34" charset="0"/>
              </a:rPr>
              <a:t>Prepare to lead the change – sense of urgency</a:t>
            </a:r>
            <a:endParaRPr lang="en-US">
              <a:latin typeface="Verdana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00113" y="4905375"/>
            <a:ext cx="7848600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>
                <a:latin typeface="Verdana" pitchFamily="34" charset="0"/>
              </a:rPr>
              <a:t>Building a powerful guiding coalition</a:t>
            </a:r>
            <a:endParaRPr lang="en-US">
              <a:latin typeface="Verdana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403350" y="4359275"/>
            <a:ext cx="7359650" cy="36933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>
                <a:latin typeface="Verdana" pitchFamily="34" charset="0"/>
              </a:rPr>
              <a:t>Clear vision, commitment and communication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1692275" y="3762375"/>
            <a:ext cx="7056438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>
                <a:latin typeface="Verdana" pitchFamily="34" charset="0"/>
              </a:rPr>
              <a:t>Assess current situation and capacity</a:t>
            </a:r>
            <a:endParaRPr lang="en-US">
              <a:latin typeface="Verdana" pitchFamily="34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908175" y="3190875"/>
            <a:ext cx="6840538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>
                <a:latin typeface="Verdana" pitchFamily="34" charset="0"/>
              </a:rPr>
              <a:t>Design strategy/road map to desired state</a:t>
            </a:r>
            <a:endParaRPr lang="en-US">
              <a:latin typeface="Verdana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2339975" y="2636838"/>
            <a:ext cx="6408738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>
                <a:latin typeface="Verdana" pitchFamily="34" charset="0"/>
              </a:rPr>
              <a:t>Analyse gaps and create quick wins                                                                            </a:t>
            </a:r>
            <a:endParaRPr lang="en-US"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2484438" y="2035175"/>
            <a:ext cx="6264274" cy="36933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>
                <a:latin typeface="Verdana" pitchFamily="34" charset="0"/>
              </a:rPr>
              <a:t>Programme changes incrementally</a:t>
            </a:r>
            <a:endParaRPr lang="en-US">
              <a:latin typeface="Verdana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2700338" y="1514475"/>
            <a:ext cx="6048375" cy="457200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>
                <a:latin typeface="Verdana" pitchFamily="34" charset="0"/>
              </a:rPr>
              <a:t>Consolidation, integration, learning</a:t>
            </a:r>
            <a:endParaRPr lang="en-US">
              <a:latin typeface="Verdan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01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Additional Tools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836712"/>
            <a:ext cx="7931224" cy="5851525"/>
          </a:xfrm>
        </p:spPr>
        <p:txBody>
          <a:bodyPr>
            <a:normAutofit fontScale="70000" lnSpcReduction="20000"/>
          </a:bodyPr>
          <a:lstStyle/>
          <a:p>
            <a:pPr marL="0" indent="0" fontAlgn="t">
              <a:buNone/>
            </a:pPr>
            <a:endParaRPr lang="en-GB" dirty="0"/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SWOT Analysis</a:t>
            </a:r>
          </a:p>
          <a:p>
            <a:pPr lvl="1" fontAlgn="t"/>
            <a:r>
              <a:rPr lang="en-GB" dirty="0" smtClean="0">
                <a:solidFill>
                  <a:schemeClr val="tx2"/>
                </a:solidFill>
              </a:rPr>
              <a:t>Against the PESTLE criteria,</a:t>
            </a:r>
          </a:p>
          <a:p>
            <a:pPr lvl="1" fontAlgn="t"/>
            <a:r>
              <a:rPr lang="en-GB" dirty="0" smtClean="0">
                <a:solidFill>
                  <a:schemeClr val="tx2"/>
                </a:solidFill>
              </a:rPr>
              <a:t>Against the VUCA Environment / Leadership criteria,</a:t>
            </a:r>
          </a:p>
          <a:p>
            <a:pPr lvl="1" fontAlgn="t"/>
            <a:r>
              <a:rPr lang="en-GB" dirty="0" smtClean="0">
                <a:solidFill>
                  <a:schemeClr val="tx2"/>
                </a:solidFill>
              </a:rPr>
              <a:t>Against the CAF Model criteria,</a:t>
            </a:r>
          </a:p>
          <a:p>
            <a:pPr lvl="1" fontAlgn="t"/>
            <a:endParaRPr lang="en-GB" dirty="0" smtClean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The CAF Model</a:t>
            </a:r>
          </a:p>
          <a:p>
            <a:pPr lvl="1" fontAlgn="t"/>
            <a:r>
              <a:rPr lang="en-GB" dirty="0" smtClean="0">
                <a:solidFill>
                  <a:schemeClr val="tx2"/>
                </a:solidFill>
              </a:rPr>
              <a:t>To facilitate self-assessment of readiness of organisational ‘Enablers’ for the DIB strategy,</a:t>
            </a:r>
          </a:p>
          <a:p>
            <a:pPr lvl="1" fontAlgn="t"/>
            <a:endParaRPr lang="en-GB" dirty="0" smtClean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Balanced Scorecard Strategy Map,</a:t>
            </a:r>
          </a:p>
          <a:p>
            <a:pPr lvl="1" fontAlgn="t"/>
            <a:r>
              <a:rPr lang="en-GB" b="1" dirty="0" smtClean="0">
                <a:solidFill>
                  <a:schemeClr val="tx2"/>
                </a:solidFill>
              </a:rPr>
              <a:t>Showing logic for 4 perspectives of:</a:t>
            </a:r>
          </a:p>
          <a:p>
            <a:pPr lvl="2" fontAlgn="t"/>
            <a:r>
              <a:rPr lang="en-GB" b="1" dirty="0" smtClean="0">
                <a:solidFill>
                  <a:schemeClr val="tx2"/>
                </a:solidFill>
              </a:rPr>
              <a:t>Capacity Development &amp; Learning,</a:t>
            </a:r>
          </a:p>
          <a:p>
            <a:pPr lvl="2" fontAlgn="t"/>
            <a:r>
              <a:rPr lang="en-GB" b="1" dirty="0" smtClean="0">
                <a:solidFill>
                  <a:schemeClr val="tx2"/>
                </a:solidFill>
              </a:rPr>
              <a:t>Key Process Improvement,</a:t>
            </a:r>
          </a:p>
          <a:p>
            <a:pPr lvl="2" fontAlgn="t"/>
            <a:r>
              <a:rPr lang="en-GB" b="1" dirty="0" smtClean="0">
                <a:solidFill>
                  <a:schemeClr val="tx2"/>
                </a:solidFill>
              </a:rPr>
              <a:t>Optimal use of finances (or new funding),</a:t>
            </a:r>
          </a:p>
          <a:p>
            <a:pPr lvl="2" fontAlgn="t"/>
            <a:r>
              <a:rPr lang="en-GB" b="1" dirty="0" smtClean="0">
                <a:solidFill>
                  <a:schemeClr val="tx2"/>
                </a:solidFill>
              </a:rPr>
              <a:t>Key Performance Results (Strategic Objectives)</a:t>
            </a:r>
          </a:p>
          <a:p>
            <a:pPr marL="0" indent="0" fontAlgn="t">
              <a:buNone/>
            </a:pPr>
            <a:endParaRPr lang="en-GB" b="1" dirty="0">
              <a:solidFill>
                <a:schemeClr val="tx2"/>
              </a:solidFill>
            </a:endParaRPr>
          </a:p>
          <a:p>
            <a:pPr fontAlgn="t"/>
            <a:r>
              <a:rPr lang="en-GB" b="1" dirty="0" smtClean="0">
                <a:solidFill>
                  <a:schemeClr val="tx2"/>
                </a:solidFill>
              </a:rPr>
              <a:t>The Platforms Approach</a:t>
            </a:r>
          </a:p>
          <a:p>
            <a:pPr lvl="1" fontAlgn="t"/>
            <a:r>
              <a:rPr lang="en-GB" dirty="0" smtClean="0">
                <a:solidFill>
                  <a:schemeClr val="tx2"/>
                </a:solidFill>
              </a:rPr>
              <a:t>To phase and sequence implementation.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5786537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959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39750" y="404813"/>
            <a:ext cx="8064500" cy="5472112"/>
          </a:xfrm>
          <a:prstGeom prst="rect">
            <a:avLst/>
          </a:prstGeom>
          <a:solidFill>
            <a:schemeClr val="bg1"/>
          </a:solidFill>
          <a:ln w="63500">
            <a:solidFill>
              <a:srgbClr val="005B8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7775575" cy="868363"/>
          </a:xfrm>
          <a:solidFill>
            <a:srgbClr val="005B82"/>
          </a:solidFill>
        </p:spPr>
        <p:txBody>
          <a:bodyPr/>
          <a:lstStyle/>
          <a:p>
            <a:pPr algn="l" eaLnBrk="1" hangingPunct="1"/>
            <a:r>
              <a:rPr lang="en-GB" altLang="en-US" sz="2800" dirty="0">
                <a:solidFill>
                  <a:schemeClr val="bg1"/>
                </a:solidFill>
              </a:rPr>
              <a:t> </a:t>
            </a:r>
            <a:r>
              <a:rPr lang="en-GB" altLang="en-US" sz="2800" dirty="0" smtClean="0">
                <a:solidFill>
                  <a:schemeClr val="bg1"/>
                </a:solidFill>
              </a:rPr>
              <a:t>   SWOT /PESTLE analysis (position assessment)</a:t>
            </a:r>
            <a:endParaRPr lang="en-GB" altLang="en-US" sz="28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85813" y="1643063"/>
          <a:ext cx="7643812" cy="3857625"/>
        </p:xfrm>
        <a:graphic>
          <a:graphicData uri="http://schemas.openxmlformats.org/drawingml/2006/table">
            <a:tbl>
              <a:tblPr/>
              <a:tblGrid>
                <a:gridCol w="1071563"/>
                <a:gridCol w="966268"/>
                <a:gridCol w="1033982"/>
                <a:gridCol w="1000125"/>
                <a:gridCol w="1214437"/>
                <a:gridCol w="1000125"/>
                <a:gridCol w="1357312"/>
              </a:tblGrid>
              <a:tr h="10225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Political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Economic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Social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Technological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Legal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Environmental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0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Strengths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Weaknesses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Opportunities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Times New Roman"/>
                          <a:ea typeface="Times New Roman"/>
                        </a:rPr>
                        <a:t>Threats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86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78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Assessment of Organisational Capacities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7560840" cy="5001419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896556" cy="5547792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7" name="Picture 6" descr="W:\documents\Logos\WYG International-colour backgrou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432" y="5770836"/>
            <a:ext cx="901700" cy="901700"/>
          </a:xfrm>
          <a:prstGeom prst="rect">
            <a:avLst/>
          </a:prstGeom>
          <a:solidFill>
            <a:srgbClr val="988F8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35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539750" y="404813"/>
            <a:ext cx="8064500" cy="5472112"/>
          </a:xfrm>
          <a:prstGeom prst="rect">
            <a:avLst/>
          </a:prstGeom>
          <a:solidFill>
            <a:schemeClr val="bg1"/>
          </a:solidFill>
          <a:ln w="63500">
            <a:solidFill>
              <a:srgbClr val="005B8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7775575" cy="868363"/>
          </a:xfrm>
          <a:solidFill>
            <a:srgbClr val="005B82"/>
          </a:solidFill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altLang="en-US" sz="2800" dirty="0" smtClean="0">
                <a:solidFill>
                  <a:schemeClr val="bg1"/>
                </a:solidFill>
              </a:rPr>
              <a:t>Enhanced SWOT with capacity development enablers (capacity assessment)</a:t>
            </a:r>
            <a:endParaRPr lang="en-GB" altLang="en-US" sz="28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472205"/>
              </p:ext>
            </p:extLst>
          </p:nvPr>
        </p:nvGraphicFramePr>
        <p:xfrm>
          <a:off x="714375" y="1571625"/>
          <a:ext cx="7715250" cy="4143525"/>
        </p:xfrm>
        <a:graphic>
          <a:graphicData uri="http://schemas.openxmlformats.org/drawingml/2006/table">
            <a:tbl>
              <a:tblPr/>
              <a:tblGrid>
                <a:gridCol w="2928938"/>
                <a:gridCol w="1139485"/>
                <a:gridCol w="1370195"/>
                <a:gridCol w="1159396"/>
                <a:gridCol w="1117236"/>
              </a:tblGrid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+mn-lt"/>
                          <a:ea typeface="Times New Roman"/>
                        </a:rPr>
                        <a:t>Strengths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+mn-lt"/>
                          <a:ea typeface="Times New Roman"/>
                        </a:rPr>
                        <a:t>Weaknesses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+mn-lt"/>
                          <a:ea typeface="Times New Roman"/>
                        </a:rPr>
                        <a:t>Opportunities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latin typeface="+mn-lt"/>
                          <a:ea typeface="Times New Roman"/>
                        </a:rPr>
                        <a:t>Threats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</a:rPr>
                        <a:t>Enablers:</a:t>
                      </a:r>
                      <a:endParaRPr lang="en-US" sz="1400" dirty="0">
                        <a:solidFill>
                          <a:srgbClr val="FF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</a:rPr>
                        <a:t>Leadership</a:t>
                      </a:r>
                      <a:endParaRPr lang="en-US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latin typeface="+mn-lt"/>
                          <a:ea typeface="Times New Roman"/>
                        </a:rPr>
                        <a:t>Policy, Strategy and Plans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latin typeface="+mn-lt"/>
                          <a:ea typeface="Times New Roman"/>
                        </a:rPr>
                        <a:t>Human Resources Management &amp; Development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latin typeface="+mn-lt"/>
                          <a:ea typeface="Times New Roman"/>
                        </a:rPr>
                        <a:t>Resources &amp; Partnerships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latin typeface="+mn-lt"/>
                          <a:ea typeface="Times New Roman"/>
                        </a:rPr>
                        <a:t>Processes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</a:rPr>
                        <a:t>Result Areas:</a:t>
                      </a:r>
                      <a:endParaRPr lang="en-US" sz="1400" dirty="0">
                        <a:solidFill>
                          <a:srgbClr val="FF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latin typeface="+mn-lt"/>
                          <a:ea typeface="Times New Roman"/>
                        </a:rPr>
                        <a:t>Stakeholder / Client Satisfaction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latin typeface="+mn-lt"/>
                          <a:ea typeface="Times New Roman"/>
                        </a:rPr>
                        <a:t>Employee Satisfaction &amp; Motivation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latin typeface="+mn-lt"/>
                          <a:ea typeface="Times New Roman"/>
                        </a:rPr>
                        <a:t>Impact of Policy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2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latin typeface="+mn-lt"/>
                          <a:ea typeface="Times New Roman"/>
                        </a:rPr>
                        <a:t>Key Performance Results</a:t>
                      </a:r>
                      <a:endParaRPr lang="en-US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latin typeface="+mn-lt"/>
                        <a:ea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58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0801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400" b="1" dirty="0"/>
              <a:t>Phased and sequenced </a:t>
            </a:r>
            <a:r>
              <a:rPr lang="en-GB" sz="2400" b="1" dirty="0" smtClean="0"/>
              <a:t>approach in line with limited capacity</a:t>
            </a:r>
            <a:endParaRPr lang="en-GB" sz="2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1" y="1340768"/>
            <a:ext cx="7600950" cy="3604211"/>
          </a:xfrm>
        </p:spPr>
        <p:txBody>
          <a:bodyPr/>
          <a:lstStyle/>
          <a:p>
            <a:r>
              <a:rPr lang="en-GB" sz="1600" dirty="0" smtClean="0"/>
              <a:t>For DIB in a conflict </a:t>
            </a:r>
            <a:r>
              <a:rPr lang="en-GB" sz="1600" dirty="0"/>
              <a:t>affected situation there are  large number of tasks and actions required at multiple levels to </a:t>
            </a:r>
            <a:r>
              <a:rPr lang="en-GB" sz="1600" dirty="0" smtClean="0"/>
              <a:t>contribute to </a:t>
            </a:r>
            <a:r>
              <a:rPr lang="en-GB" sz="1600" dirty="0"/>
              <a:t>stabilisation and effect lasting change.  </a:t>
            </a:r>
            <a:r>
              <a:rPr lang="en-GB" sz="1600" dirty="0" smtClean="0"/>
              <a:t>Somalia is no </a:t>
            </a:r>
            <a:r>
              <a:rPr lang="en-GB" sz="1600" dirty="0"/>
              <a:t>exception.  But ability to do this is usually impacted by a large number of constraints.</a:t>
            </a:r>
          </a:p>
          <a:p>
            <a:endParaRPr lang="en-GB" sz="1050" dirty="0"/>
          </a:p>
          <a:p>
            <a:endParaRPr lang="en-GB" sz="1050" dirty="0"/>
          </a:p>
          <a:p>
            <a:pPr marL="0" indent="0">
              <a:buNone/>
            </a:pPr>
            <a:endParaRPr lang="en-GB" sz="1050" dirty="0"/>
          </a:p>
          <a:p>
            <a:pPr marL="0" indent="0">
              <a:buNone/>
            </a:pPr>
            <a:r>
              <a:rPr lang="en-GB" sz="1050" dirty="0"/>
              <a:t>   </a:t>
            </a:r>
          </a:p>
          <a:p>
            <a:pPr marL="0" indent="0">
              <a:buNone/>
            </a:pPr>
            <a:r>
              <a:rPr lang="en-GB" dirty="0" smtClean="0"/>
              <a:t>  </a:t>
            </a:r>
            <a:endParaRPr lang="en-GB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384287234"/>
              </p:ext>
            </p:extLst>
          </p:nvPr>
        </p:nvGraphicFramePr>
        <p:xfrm>
          <a:off x="1127961" y="2492895"/>
          <a:ext cx="6921166" cy="3240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903872" y="5229200"/>
            <a:ext cx="7336256" cy="760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1"/>
                </a:solidFill>
              </a:rPr>
              <a:t>Important </a:t>
            </a:r>
            <a:r>
              <a:rPr lang="en-GB" sz="1600" dirty="0">
                <a:solidFill>
                  <a:schemeClr val="tx1"/>
                </a:solidFill>
              </a:rPr>
              <a:t>in these situations that interventions are prioritised and sequenced in order to be manageable and mutually reinforcing.  One way of doing this is to cluster interventions in a series of platforms prioritised and arranged in terms of both time and content </a:t>
            </a:r>
          </a:p>
        </p:txBody>
      </p:sp>
    </p:spTree>
    <p:extLst>
      <p:ext uri="{BB962C8B-B14F-4D97-AF65-F5344CB8AC3E}">
        <p14:creationId xmlns:p14="http://schemas.microsoft.com/office/powerpoint/2010/main" val="979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dirty="0" smtClean="0">
                <a:solidFill>
                  <a:srgbClr val="FF0000"/>
                </a:solidFill>
                <a:ea typeface="ＭＳ Ｐゴシック" pitchFamily="34" charset="-128"/>
              </a:rPr>
              <a:t>Sequencing through ‘Platforms’ (Steps on a Staircase)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000" dirty="0" smtClean="0">
                <a:ea typeface="ＭＳ Ｐゴシック" pitchFamily="34" charset="-128"/>
              </a:rPr>
              <a:t>Each platform adds value, </a:t>
            </a:r>
          </a:p>
          <a:p>
            <a:pPr eaLnBrk="1" hangingPunct="1">
              <a:buFontTx/>
              <a:buNone/>
            </a:pPr>
            <a:r>
              <a:rPr lang="en-GB" sz="2000" dirty="0" smtClean="0">
                <a:ea typeface="ＭＳ Ｐゴシック" pitchFamily="34" charset="-128"/>
              </a:rPr>
              <a:t>but also builds to (and qualifies for)</a:t>
            </a:r>
          </a:p>
          <a:p>
            <a:pPr eaLnBrk="1" hangingPunct="1">
              <a:buFontTx/>
              <a:buNone/>
            </a:pPr>
            <a:r>
              <a:rPr lang="en-GB" sz="2000" dirty="0" smtClean="0">
                <a:ea typeface="ＭＳ Ｐゴシック" pitchFamily="34" charset="-128"/>
              </a:rPr>
              <a:t>the next respecting</a:t>
            </a:r>
          </a:p>
          <a:p>
            <a:pPr eaLnBrk="1" hangingPunct="1">
              <a:buFontTx/>
              <a:buNone/>
            </a:pPr>
            <a:r>
              <a:rPr lang="en-GB" sz="2000" dirty="0" smtClean="0">
                <a:ea typeface="ＭＳ Ｐゴシック" pitchFamily="34" charset="-128"/>
              </a:rPr>
              <a:t>limitations of capacity.</a:t>
            </a:r>
          </a:p>
          <a:p>
            <a:pPr eaLnBrk="1" hangingPunct="1">
              <a:buFontTx/>
              <a:buNone/>
            </a:pPr>
            <a:endParaRPr lang="en-GB" sz="2000" dirty="0" smtClean="0">
              <a:ea typeface="ＭＳ Ｐゴシック" pitchFamily="34" charset="-128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5608728"/>
            <a:ext cx="7551737" cy="1049337"/>
          </a:xfrm>
          <a:prstGeom prst="rect">
            <a:avLst/>
          </a:prstGeom>
          <a:solidFill>
            <a:srgbClr val="FFCCFF"/>
          </a:solidFill>
          <a:ln w="9525">
            <a:solidFill>
              <a:srgbClr val="FF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95325" y="5535613"/>
            <a:ext cx="690101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b="1" dirty="0"/>
              <a:t>Activities at each stage selected based on contribution to </a:t>
            </a:r>
            <a:r>
              <a:rPr lang="en-GB" b="1" dirty="0" smtClean="0"/>
              <a:t>platform objectives </a:t>
            </a:r>
            <a:r>
              <a:rPr lang="en-GB" b="1" dirty="0"/>
              <a:t>and to prepare the </a:t>
            </a:r>
            <a:r>
              <a:rPr lang="en-GB" b="1" dirty="0" smtClean="0"/>
              <a:t>for </a:t>
            </a:r>
            <a:r>
              <a:rPr lang="en-GB" b="1" dirty="0"/>
              <a:t>progression to the next</a:t>
            </a:r>
            <a:r>
              <a:rPr lang="en-GB" b="1" dirty="0" smtClean="0"/>
              <a:t>. </a:t>
            </a:r>
            <a:r>
              <a:rPr lang="en-GB" b="1" dirty="0" err="1" smtClean="0"/>
              <a:t>Pr</a:t>
            </a:r>
            <a:r>
              <a:rPr lang="en-GB" b="1" dirty="0" smtClean="0"/>
              <a:t>-requisite activities precede even Platform 1 (Prepare the ground / set the conditions)</a:t>
            </a:r>
            <a:endParaRPr lang="en-US" b="1" dirty="0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04825" y="4344988"/>
            <a:ext cx="1912703" cy="830997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sz="2400" b="1" dirty="0"/>
              <a:t>Platform 1</a:t>
            </a:r>
          </a:p>
          <a:p>
            <a:pPr eaLnBrk="1" hangingPunct="1"/>
            <a:r>
              <a:rPr lang="en-GB" sz="2400" b="1" dirty="0" smtClean="0"/>
              <a:t>(Immediate)</a:t>
            </a:r>
            <a:endParaRPr lang="en-US" sz="2400" b="1" dirty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676525" y="3455988"/>
            <a:ext cx="1684338" cy="8318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sz="2400" b="1" dirty="0"/>
              <a:t>Platform 2</a:t>
            </a:r>
          </a:p>
          <a:p>
            <a:pPr eaLnBrk="1" hangingPunct="1"/>
            <a:r>
              <a:rPr lang="en-GB" sz="2400" b="1" dirty="0" smtClean="0"/>
              <a:t>(1 year)</a:t>
            </a:r>
            <a:endParaRPr lang="en-US" sz="2400" b="1" dirty="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810125" y="2579688"/>
            <a:ext cx="1684338" cy="8318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sz="2400" b="1" dirty="0"/>
              <a:t>Platform 3</a:t>
            </a:r>
          </a:p>
          <a:p>
            <a:pPr eaLnBrk="1" hangingPunct="1"/>
            <a:r>
              <a:rPr lang="en-GB" sz="2400" b="1" dirty="0" smtClean="0"/>
              <a:t>(3 years)</a:t>
            </a:r>
            <a:endParaRPr lang="en-US" sz="2400" b="1" dirty="0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6797675" y="1481138"/>
            <a:ext cx="2011363" cy="1200329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sz="2400" b="1" dirty="0"/>
              <a:t>Platform 4</a:t>
            </a:r>
          </a:p>
          <a:p>
            <a:pPr eaLnBrk="1" hangingPunct="1"/>
            <a:r>
              <a:rPr lang="en-US" sz="2400" b="1" dirty="0" smtClean="0"/>
              <a:t>(Interim 5 </a:t>
            </a:r>
            <a:r>
              <a:rPr lang="en-US" sz="2400" b="1" dirty="0" err="1" smtClean="0"/>
              <a:t>yr</a:t>
            </a:r>
            <a:r>
              <a:rPr lang="en-US" sz="2400" b="1" dirty="0" smtClean="0"/>
              <a:t> End State)</a:t>
            </a:r>
            <a:endParaRPr lang="en-US" sz="2400" b="1" dirty="0"/>
          </a:p>
        </p:txBody>
      </p:sp>
      <p:cxnSp>
        <p:nvCxnSpPr>
          <p:cNvPr id="5130" name="AutoShape 10"/>
          <p:cNvCxnSpPr>
            <a:cxnSpLocks noChangeShapeType="1"/>
            <a:stCxn id="5126" idx="3"/>
            <a:endCxn id="5127" idx="2"/>
          </p:cNvCxnSpPr>
          <p:nvPr/>
        </p:nvCxnSpPr>
        <p:spPr bwMode="auto">
          <a:xfrm flipV="1">
            <a:off x="2417528" y="4287838"/>
            <a:ext cx="1101166" cy="44407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1" name="AutoShape 11"/>
          <p:cNvCxnSpPr>
            <a:cxnSpLocks noChangeShapeType="1"/>
            <a:stCxn id="5127" idx="3"/>
            <a:endCxn id="5128" idx="2"/>
          </p:cNvCxnSpPr>
          <p:nvPr/>
        </p:nvCxnSpPr>
        <p:spPr bwMode="auto">
          <a:xfrm flipV="1">
            <a:off x="4360863" y="3411538"/>
            <a:ext cx="1292225" cy="46037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2" name="AutoShape 12"/>
          <p:cNvCxnSpPr>
            <a:cxnSpLocks noChangeShapeType="1"/>
            <a:stCxn id="5128" idx="3"/>
            <a:endCxn id="5129" idx="2"/>
          </p:cNvCxnSpPr>
          <p:nvPr/>
        </p:nvCxnSpPr>
        <p:spPr bwMode="auto">
          <a:xfrm flipV="1">
            <a:off x="6494463" y="2681467"/>
            <a:ext cx="1308894" cy="31414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847725" y="3503613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/>
              <a:t>Enables</a:t>
            </a:r>
            <a:endParaRPr lang="en-US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641725" y="2627313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/>
              <a:t>Enables</a:t>
            </a:r>
            <a:endParaRPr lang="en-US"/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5788025" y="1712913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dirty="0"/>
              <a:t>Enables</a:t>
            </a:r>
            <a:endParaRPr lang="en-US" dirty="0"/>
          </a:p>
        </p:txBody>
      </p:sp>
      <p:cxnSp>
        <p:nvCxnSpPr>
          <p:cNvPr id="5136" name="AutoShape 16"/>
          <p:cNvCxnSpPr>
            <a:cxnSpLocks noChangeShapeType="1"/>
            <a:stCxn id="5126" idx="0"/>
            <a:endCxn id="5133" idx="2"/>
          </p:cNvCxnSpPr>
          <p:nvPr/>
        </p:nvCxnSpPr>
        <p:spPr bwMode="auto">
          <a:xfrm rot="16200000" flipV="1">
            <a:off x="1198108" y="4024768"/>
            <a:ext cx="417513" cy="10862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7" name="AutoShape 17"/>
          <p:cNvCxnSpPr>
            <a:cxnSpLocks noChangeShapeType="1"/>
            <a:stCxn id="5133" idx="3"/>
            <a:endCxn id="5127" idx="1"/>
          </p:cNvCxnSpPr>
          <p:nvPr/>
        </p:nvCxnSpPr>
        <p:spPr bwMode="auto">
          <a:xfrm>
            <a:off x="1857375" y="3687763"/>
            <a:ext cx="819150" cy="1841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8" name="AutoShape 18"/>
          <p:cNvCxnSpPr>
            <a:cxnSpLocks noChangeShapeType="1"/>
            <a:stCxn id="5127" idx="0"/>
            <a:endCxn id="5134" idx="1"/>
          </p:cNvCxnSpPr>
          <p:nvPr/>
        </p:nvCxnSpPr>
        <p:spPr bwMode="auto">
          <a:xfrm rot="16200000">
            <a:off x="3258344" y="3072607"/>
            <a:ext cx="644525" cy="12223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9" name="AutoShape 19"/>
          <p:cNvCxnSpPr>
            <a:cxnSpLocks noChangeShapeType="1"/>
            <a:stCxn id="5134" idx="3"/>
            <a:endCxn id="5128" idx="1"/>
          </p:cNvCxnSpPr>
          <p:nvPr/>
        </p:nvCxnSpPr>
        <p:spPr bwMode="auto">
          <a:xfrm>
            <a:off x="4651375" y="2811463"/>
            <a:ext cx="158750" cy="1841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0" name="AutoShape 20"/>
          <p:cNvCxnSpPr>
            <a:cxnSpLocks noChangeShapeType="1"/>
            <a:stCxn id="5128" idx="0"/>
            <a:endCxn id="5135" idx="1"/>
          </p:cNvCxnSpPr>
          <p:nvPr/>
        </p:nvCxnSpPr>
        <p:spPr bwMode="auto">
          <a:xfrm rot="16200000">
            <a:off x="5379244" y="2170907"/>
            <a:ext cx="682625" cy="13493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5651500" y="4149725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31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5550" y="174625"/>
            <a:ext cx="7329488" cy="604838"/>
          </a:xfrm>
          <a:noFill/>
          <a:ln w="9525"/>
        </p:spPr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effectLst/>
              </a:rPr>
              <a:t>Process for the NSSP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/>
              <a:t>Somalia </a:t>
            </a:r>
            <a:r>
              <a:rPr lang="en-US" dirty="0" smtClean="0">
                <a:effectLst/>
              </a:rPr>
              <a:t>2009-2011 </a:t>
            </a:r>
            <a:endParaRPr lang="en-US" dirty="0" smtClean="0">
              <a:effectLst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7488" y="1196752"/>
            <a:ext cx="8926512" cy="5400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400" u="sng" dirty="0" smtClean="0"/>
              <a:t>01 October, 2009</a:t>
            </a:r>
            <a:r>
              <a:rPr lang="en-US" sz="2400" dirty="0" smtClean="0"/>
              <a:t> : </a:t>
            </a:r>
            <a:r>
              <a:rPr lang="en-US" sz="2000" dirty="0" smtClean="0"/>
              <a:t>Meeting between the President and former senior military and security officials in Washington D.C</a:t>
            </a:r>
            <a:r>
              <a:rPr lang="en-US" sz="2400" dirty="0" smtClean="0"/>
              <a:t>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u="sng" dirty="0" smtClean="0"/>
              <a:t>Jan-Feb, 2011:  </a:t>
            </a:r>
            <a:r>
              <a:rPr lang="en-US" sz="2000" dirty="0" smtClean="0"/>
              <a:t>Deployment of 18 security and military officials in Nairobi and Mogadishu : SSA report 2011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 smtClean="0"/>
          </a:p>
          <a:p>
            <a:pPr algn="just">
              <a:lnSpc>
                <a:spcPct val="80000"/>
              </a:lnSpc>
            </a:pPr>
            <a:r>
              <a:rPr lang="en-US" sz="2000" u="sng" dirty="0" smtClean="0"/>
              <a:t>23 June, 2011</a:t>
            </a:r>
            <a:r>
              <a:rPr lang="en-US" sz="2400" dirty="0" smtClean="0"/>
              <a:t> : </a:t>
            </a:r>
            <a:r>
              <a:rPr lang="en-US" sz="2000" dirty="0" smtClean="0"/>
              <a:t>Presentation, discussion and endorsement of the SSA reports of 2010 and 2011</a:t>
            </a:r>
          </a:p>
          <a:p>
            <a:pPr algn="just">
              <a:lnSpc>
                <a:spcPct val="80000"/>
              </a:lnSpc>
            </a:pPr>
            <a:endParaRPr lang="en-US" sz="2000" dirty="0" smtClean="0"/>
          </a:p>
          <a:p>
            <a:pPr algn="just">
              <a:lnSpc>
                <a:spcPct val="80000"/>
              </a:lnSpc>
            </a:pPr>
            <a:r>
              <a:rPr lang="en-US" sz="2000" dirty="0" smtClean="0"/>
              <a:t>July 2011 : Workshops with </a:t>
            </a:r>
            <a:r>
              <a:rPr lang="en-US" sz="2000" dirty="0" err="1" smtClean="0"/>
              <a:t>MoD</a:t>
            </a:r>
            <a:r>
              <a:rPr lang="en-US" sz="2000" dirty="0" smtClean="0"/>
              <a:t>, JHQ, </a:t>
            </a:r>
            <a:r>
              <a:rPr lang="en-US" sz="2000" dirty="0" err="1" smtClean="0"/>
              <a:t>MoI</a:t>
            </a:r>
            <a:r>
              <a:rPr lang="en-US" sz="2000" dirty="0" smtClean="0"/>
              <a:t>, NSA Staff to work up priorities (Bancroft)</a:t>
            </a:r>
          </a:p>
          <a:p>
            <a:pPr marL="0" indent="0" algn="just">
              <a:lnSpc>
                <a:spcPct val="80000"/>
              </a:lnSpc>
              <a:buNone/>
            </a:pPr>
            <a:endParaRPr lang="en-US" sz="2000" dirty="0" smtClean="0"/>
          </a:p>
          <a:p>
            <a:pPr algn="just">
              <a:lnSpc>
                <a:spcPct val="80000"/>
              </a:lnSpc>
            </a:pPr>
            <a:r>
              <a:rPr lang="en-US" sz="2400" u="sng" dirty="0" smtClean="0"/>
              <a:t>August 2011</a:t>
            </a:r>
            <a:r>
              <a:rPr lang="en-US" sz="2400" dirty="0" smtClean="0"/>
              <a:t> </a:t>
            </a:r>
            <a:r>
              <a:rPr lang="en-US" sz="2000" dirty="0" smtClean="0"/>
              <a:t>: Preparatory workshops and Consultative meetings with Bancroft, UNPOS and Senior Military Officials Meeting in Washington DC</a:t>
            </a:r>
          </a:p>
          <a:p>
            <a:pPr marL="0" indent="0" algn="just">
              <a:lnSpc>
                <a:spcPct val="80000"/>
              </a:lnSpc>
              <a:buNone/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400" u="sng" dirty="0" smtClean="0"/>
              <a:t>August, 2011 :</a:t>
            </a:r>
            <a:r>
              <a:rPr lang="en-US" sz="2400" dirty="0" smtClean="0"/>
              <a:t> </a:t>
            </a:r>
            <a:r>
              <a:rPr lang="en-US" sz="2000" dirty="0" smtClean="0"/>
              <a:t>Constitute a Somali Strategic Planning Team and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12 - 16 </a:t>
            </a:r>
            <a:r>
              <a:rPr lang="en-US" sz="2400" u="sng" dirty="0" smtClean="0"/>
              <a:t> August, 2011 : </a:t>
            </a:r>
            <a:r>
              <a:rPr lang="en-US" sz="2000" dirty="0" smtClean="0"/>
              <a:t>Organize the strategic planning retreat on the NSSP</a:t>
            </a:r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400" u="sng" dirty="0" smtClean="0"/>
              <a:t>August, 2011</a:t>
            </a:r>
            <a:r>
              <a:rPr lang="en-US" sz="2400" dirty="0" smtClean="0"/>
              <a:t>:  </a:t>
            </a:r>
            <a:r>
              <a:rPr lang="en-US" sz="2000" dirty="0" smtClean="0"/>
              <a:t>Briefing with the JSC on NSSP Progress, 22 August 2011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National Validation Trip to Regions and Workshop – Sept to October, 2011</a:t>
            </a:r>
            <a:r>
              <a:rPr 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512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Programming Example  </a:t>
            </a:r>
            <a:r>
              <a:rPr lang="en-GB" sz="3200" dirty="0" smtClean="0"/>
              <a:t>(Somali DSP </a:t>
            </a:r>
            <a:r>
              <a:rPr lang="en-GB" sz="3200" dirty="0" smtClean="0"/>
              <a:t>2014-15)</a:t>
            </a:r>
            <a:endParaRPr lang="en-GB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456486"/>
              </p:ext>
            </p:extLst>
          </p:nvPr>
        </p:nvGraphicFramePr>
        <p:xfrm>
          <a:off x="457200" y="620688"/>
          <a:ext cx="8507288" cy="640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822"/>
                <a:gridCol w="2420026"/>
                <a:gridCol w="1833618"/>
                <a:gridCol w="2126822"/>
              </a:tblGrid>
              <a:tr h="734075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Activity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Contribution to Platform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Responsibility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Timeline</a:t>
                      </a:r>
                      <a:endParaRPr lang="en-GB" sz="2000" dirty="0"/>
                    </a:p>
                  </a:txBody>
                  <a:tcPr/>
                </a:tc>
              </a:tr>
              <a:tr h="1244736">
                <a:tc>
                  <a:txBody>
                    <a:bodyPr/>
                    <a:lstStyle/>
                    <a:p>
                      <a:r>
                        <a:rPr lang="en-GB" dirty="0" smtClean="0"/>
                        <a:t>Draft Defence Strategic Plan and get</a:t>
                      </a:r>
                      <a:r>
                        <a:rPr lang="en-GB" baseline="0" dirty="0" smtClean="0"/>
                        <a:t> Cabinet endorsement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Provides basis for Donors’ Commitments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SAT EUTM, MoD, OPM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By August 2014</a:t>
                      </a:r>
                      <a:endParaRPr lang="en-GB" dirty="0"/>
                    </a:p>
                  </a:txBody>
                  <a:tcPr/>
                </a:tc>
              </a:tr>
              <a:tr h="1819229">
                <a:tc>
                  <a:txBody>
                    <a:bodyPr/>
                    <a:lstStyle/>
                    <a:p>
                      <a:r>
                        <a:rPr lang="en-GB" dirty="0" smtClean="0"/>
                        <a:t>Develop DSP Component Operational</a:t>
                      </a:r>
                      <a:r>
                        <a:rPr lang="en-GB" baseline="0" dirty="0" smtClean="0"/>
                        <a:t> Plans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Provides work-plans and links to programmes and budgets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Defence Working Group Sub-groups for</a:t>
                      </a:r>
                      <a:r>
                        <a:rPr lang="en-GB" baseline="0" dirty="0" smtClean="0"/>
                        <a:t> planning, HR, Logistics, Force </a:t>
                      </a:r>
                      <a:r>
                        <a:rPr lang="en-GB" baseline="0" dirty="0" err="1" smtClean="0"/>
                        <a:t>Devt</a:t>
                      </a:r>
                      <a:r>
                        <a:rPr lang="en-GB" baseline="0" dirty="0" smtClean="0"/>
                        <a:t>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Ongoing</a:t>
                      </a:r>
                      <a:r>
                        <a:rPr lang="en-GB" baseline="0" dirty="0" smtClean="0"/>
                        <a:t> – by March 2015</a:t>
                      </a:r>
                      <a:endParaRPr lang="en-GB" dirty="0"/>
                    </a:p>
                  </a:txBody>
                  <a:tcPr/>
                </a:tc>
              </a:tr>
              <a:tr h="957489">
                <a:tc>
                  <a:txBody>
                    <a:bodyPr/>
                    <a:lstStyle/>
                    <a:p>
                      <a:r>
                        <a:rPr lang="en-GB" dirty="0" smtClean="0"/>
                        <a:t>Donors’ pledging conference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Secure donor commitments and identify shortfalls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OPM,</a:t>
                      </a:r>
                      <a:r>
                        <a:rPr lang="en-GB" baseline="0" dirty="0" smtClean="0"/>
                        <a:t> MoD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t.b.a</a:t>
                      </a:r>
                      <a:r>
                        <a:rPr lang="en-GB" dirty="0" smtClean="0"/>
                        <a:t>.</a:t>
                      </a:r>
                      <a:endParaRPr lang="en-GB" dirty="0"/>
                    </a:p>
                  </a:txBody>
                  <a:tcPr/>
                </a:tc>
              </a:tr>
              <a:tr h="1644916">
                <a:tc>
                  <a:txBody>
                    <a:bodyPr/>
                    <a:lstStyle/>
                    <a:p>
                      <a:r>
                        <a:rPr lang="en-GB" dirty="0" smtClean="0"/>
                        <a:t>Conduct Functional</a:t>
                      </a:r>
                      <a:r>
                        <a:rPr lang="en-GB" baseline="0" dirty="0" smtClean="0"/>
                        <a:t> Review of MoD and JHQ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Define and rationalise functions, remove conflicts,</a:t>
                      </a:r>
                    </a:p>
                    <a:p>
                      <a:r>
                        <a:rPr lang="en-GB" dirty="0" smtClean="0"/>
                        <a:t>Identify key HR deficits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MoD, UNDP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April 2015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09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Acknowledgements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/>
              <a:t>For VUCA original concept and acronym – The US Army War College, Carlisle, PA.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For VUCA descriptions and leadership insights –</a:t>
            </a:r>
          </a:p>
          <a:p>
            <a:pPr marL="0" indent="0">
              <a:buNone/>
            </a:pPr>
            <a:r>
              <a:rPr lang="en-GB" dirty="0" smtClean="0"/>
              <a:t>Colonel Eric G. </a:t>
            </a:r>
            <a:r>
              <a:rPr lang="en-GB" dirty="0" err="1" smtClean="0"/>
              <a:t>Kail</a:t>
            </a:r>
            <a:r>
              <a:rPr lang="en-GB" dirty="0" smtClean="0"/>
              <a:t> – Course Director for Military Leadership Studies, West Point.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For 8-Stage Process for Leading Change – Professor John </a:t>
            </a:r>
            <a:r>
              <a:rPr lang="en-GB" dirty="0" err="1" smtClean="0"/>
              <a:t>Kotter</a:t>
            </a:r>
            <a:r>
              <a:rPr lang="en-GB" dirty="0" smtClean="0"/>
              <a:t> &amp; Harvard Business School Press.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For CAF Model – The European Institute of Public Administration, Maastricht, Netherlands.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For BSC Strategy Map – Kaplan &amp; Norton, Harvard Business School Press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3D7C0-06E0-4888-9B73-C57077FC43A3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1356</Words>
  <Application>Microsoft Office PowerPoint</Application>
  <PresentationFormat>On-screen Show (4:3)</PresentationFormat>
  <Paragraphs>234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ＭＳ Ｐゴシック</vt:lpstr>
      <vt:lpstr>Arial</vt:lpstr>
      <vt:lpstr>Calibri</vt:lpstr>
      <vt:lpstr>Times New Roman</vt:lpstr>
      <vt:lpstr>Verdana</vt:lpstr>
      <vt:lpstr>Office Theme</vt:lpstr>
      <vt:lpstr>Creating Strategies &amp; Operational Plans for SSR in VUCA environments</vt:lpstr>
      <vt:lpstr>The VUCA  Operating Environment</vt:lpstr>
      <vt:lpstr>The Desired ‘End State’</vt:lpstr>
      <vt:lpstr>VOLATILITY</vt:lpstr>
      <vt:lpstr>Leadership Implications</vt:lpstr>
      <vt:lpstr>UNCERTAINTY</vt:lpstr>
      <vt:lpstr>Leadership Implications</vt:lpstr>
      <vt:lpstr>COMPLEXITY</vt:lpstr>
      <vt:lpstr>Leadership Implications</vt:lpstr>
      <vt:lpstr>AMBIGUITY</vt:lpstr>
      <vt:lpstr>Leadership Implications</vt:lpstr>
      <vt:lpstr>Operationalising the Process</vt:lpstr>
      <vt:lpstr>Stepped process to influence change (based on Kotter’s 8 stages)</vt:lpstr>
      <vt:lpstr>Additional Tools</vt:lpstr>
      <vt:lpstr>    SWOT /PESTLE analysis (position assessment)</vt:lpstr>
      <vt:lpstr>Assessment of Organisational Capacities</vt:lpstr>
      <vt:lpstr>Enhanced SWOT with capacity development enablers (capacity assessment)</vt:lpstr>
      <vt:lpstr>Phased and sequenced approach in line with limited capacity</vt:lpstr>
      <vt:lpstr>Sequencing through ‘Platforms’ (Steps on a Staircase)</vt:lpstr>
      <vt:lpstr>The Process for the NSSP  Somalia 2009-2011 </vt:lpstr>
      <vt:lpstr>Programming Example  (Somali DSP 2014-15)</vt:lpstr>
      <vt:lpstr>Acknowledgements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Leading Change</dc:title>
  <dc:creator>Peter</dc:creator>
  <cp:lastModifiedBy>Peter</cp:lastModifiedBy>
  <cp:revision>38</cp:revision>
  <dcterms:created xsi:type="dcterms:W3CDTF">2012-06-06T12:53:59Z</dcterms:created>
  <dcterms:modified xsi:type="dcterms:W3CDTF">2015-03-12T12:19:29Z</dcterms:modified>
</cp:coreProperties>
</file>