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71" r:id="rId8"/>
    <p:sldId id="262" r:id="rId9"/>
    <p:sldId id="263" r:id="rId10"/>
    <p:sldId id="264" r:id="rId11"/>
    <p:sldId id="266" r:id="rId12"/>
    <p:sldId id="265" r:id="rId13"/>
    <p:sldId id="267" r:id="rId14"/>
    <p:sldId id="268" r:id="rId15"/>
    <p:sldId id="269"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BEBF8E1-B877-41A1-9F88-624A6CFD816B}" type="datetimeFigureOut">
              <a:rPr lang="en-GB" smtClean="0"/>
              <a:t>18/03/2014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4721CC-079F-415F-B032-45E92C4FADDF}" type="slidenum">
              <a:rPr lang="en-GB" smtClean="0"/>
              <a:t>‹#›</a:t>
            </a:fld>
            <a:endParaRPr lang="en-GB"/>
          </a:p>
        </p:txBody>
      </p:sp>
    </p:spTree>
    <p:extLst>
      <p:ext uri="{BB962C8B-B14F-4D97-AF65-F5344CB8AC3E}">
        <p14:creationId xmlns:p14="http://schemas.microsoft.com/office/powerpoint/2010/main" val="2268033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BEBF8E1-B877-41A1-9F88-624A6CFD816B}" type="datetimeFigureOut">
              <a:rPr lang="en-GB" smtClean="0"/>
              <a:t>18/03/2014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4721CC-079F-415F-B032-45E92C4FADDF}" type="slidenum">
              <a:rPr lang="en-GB" smtClean="0"/>
              <a:t>‹#›</a:t>
            </a:fld>
            <a:endParaRPr lang="en-GB"/>
          </a:p>
        </p:txBody>
      </p:sp>
    </p:spTree>
    <p:extLst>
      <p:ext uri="{BB962C8B-B14F-4D97-AF65-F5344CB8AC3E}">
        <p14:creationId xmlns:p14="http://schemas.microsoft.com/office/powerpoint/2010/main" val="2017089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EBF8E1-B877-41A1-9F88-624A6CFD816B}" type="datetimeFigureOut">
              <a:rPr lang="en-GB" smtClean="0"/>
              <a:t>18/03/2014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4721CC-079F-415F-B032-45E92C4FADDF}" type="slidenum">
              <a:rPr lang="en-GB" smtClean="0"/>
              <a:t>‹#›</a:t>
            </a:fld>
            <a:endParaRPr lang="en-GB"/>
          </a:p>
        </p:txBody>
      </p:sp>
    </p:spTree>
    <p:extLst>
      <p:ext uri="{BB962C8B-B14F-4D97-AF65-F5344CB8AC3E}">
        <p14:creationId xmlns:p14="http://schemas.microsoft.com/office/powerpoint/2010/main" val="293424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BEBF8E1-B877-41A1-9F88-624A6CFD816B}" type="datetimeFigureOut">
              <a:rPr lang="en-GB" smtClean="0"/>
              <a:t>18/03/2014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54721CC-079F-415F-B032-45E92C4FADDF}" type="slidenum">
              <a:rPr lang="en-GB" smtClean="0"/>
              <a:t>‹#›</a:t>
            </a:fld>
            <a:endParaRPr lang="en-GB"/>
          </a:p>
        </p:txBody>
      </p:sp>
    </p:spTree>
    <p:extLst>
      <p:ext uri="{BB962C8B-B14F-4D97-AF65-F5344CB8AC3E}">
        <p14:creationId xmlns:p14="http://schemas.microsoft.com/office/powerpoint/2010/main" val="3001137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BEBF8E1-B877-41A1-9F88-624A6CFD816B}" type="datetimeFigureOut">
              <a:rPr lang="en-GB" smtClean="0"/>
              <a:t>18/03/2014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54721CC-079F-415F-B032-45E92C4FADDF}" type="slidenum">
              <a:rPr lang="en-GB" smtClean="0"/>
              <a:t>‹#›</a:t>
            </a:fld>
            <a:endParaRPr lang="en-GB"/>
          </a:p>
        </p:txBody>
      </p:sp>
    </p:spTree>
    <p:extLst>
      <p:ext uri="{BB962C8B-B14F-4D97-AF65-F5344CB8AC3E}">
        <p14:creationId xmlns:p14="http://schemas.microsoft.com/office/powerpoint/2010/main" val="246319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BEBF8E1-B877-41A1-9F88-624A6CFD816B}" type="datetimeFigureOut">
              <a:rPr lang="en-GB" smtClean="0"/>
              <a:t>18/03/2014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54721CC-079F-415F-B032-45E92C4FADDF}" type="slidenum">
              <a:rPr lang="en-GB" smtClean="0"/>
              <a:t>‹#›</a:t>
            </a:fld>
            <a:endParaRPr lang="en-GB"/>
          </a:p>
        </p:txBody>
      </p:sp>
    </p:spTree>
    <p:extLst>
      <p:ext uri="{BB962C8B-B14F-4D97-AF65-F5344CB8AC3E}">
        <p14:creationId xmlns:p14="http://schemas.microsoft.com/office/powerpoint/2010/main" val="566211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EBF8E1-B877-41A1-9F88-624A6CFD816B}" type="datetimeFigureOut">
              <a:rPr lang="en-GB" smtClean="0"/>
              <a:t>18/03/2014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54721CC-079F-415F-B032-45E92C4FADDF}" type="slidenum">
              <a:rPr lang="en-GB" smtClean="0"/>
              <a:t>‹#›</a:t>
            </a:fld>
            <a:endParaRPr lang="en-GB"/>
          </a:p>
        </p:txBody>
      </p:sp>
    </p:spTree>
    <p:extLst>
      <p:ext uri="{BB962C8B-B14F-4D97-AF65-F5344CB8AC3E}">
        <p14:creationId xmlns:p14="http://schemas.microsoft.com/office/powerpoint/2010/main" val="1142010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EBF8E1-B877-41A1-9F88-624A6CFD816B}" type="datetimeFigureOut">
              <a:rPr lang="en-GB" smtClean="0"/>
              <a:t>18/03/2014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54721CC-079F-415F-B032-45E92C4FADDF}" type="slidenum">
              <a:rPr lang="en-GB" smtClean="0"/>
              <a:t>‹#›</a:t>
            </a:fld>
            <a:endParaRPr lang="en-GB"/>
          </a:p>
        </p:txBody>
      </p:sp>
    </p:spTree>
    <p:extLst>
      <p:ext uri="{BB962C8B-B14F-4D97-AF65-F5344CB8AC3E}">
        <p14:creationId xmlns:p14="http://schemas.microsoft.com/office/powerpoint/2010/main" val="1731576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EBF8E1-B877-41A1-9F88-624A6CFD816B}" type="datetimeFigureOut">
              <a:rPr lang="en-GB" smtClean="0"/>
              <a:t>18/03/2014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54721CC-079F-415F-B032-45E92C4FADDF}" type="slidenum">
              <a:rPr lang="en-GB" smtClean="0"/>
              <a:t>‹#›</a:t>
            </a:fld>
            <a:endParaRPr lang="en-GB"/>
          </a:p>
        </p:txBody>
      </p:sp>
    </p:spTree>
    <p:extLst>
      <p:ext uri="{BB962C8B-B14F-4D97-AF65-F5344CB8AC3E}">
        <p14:creationId xmlns:p14="http://schemas.microsoft.com/office/powerpoint/2010/main" val="230999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BEBF8E1-B877-41A1-9F88-624A6CFD816B}" type="datetimeFigureOut">
              <a:rPr lang="en-GB" smtClean="0"/>
              <a:t>18/03/2014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4721CC-079F-415F-B032-45E92C4FADDF}" type="slidenum">
              <a:rPr lang="en-GB" smtClean="0"/>
              <a:t>‹#›</a:t>
            </a:fld>
            <a:endParaRPr lang="en-GB"/>
          </a:p>
        </p:txBody>
      </p:sp>
    </p:spTree>
    <p:extLst>
      <p:ext uri="{BB962C8B-B14F-4D97-AF65-F5344CB8AC3E}">
        <p14:creationId xmlns:p14="http://schemas.microsoft.com/office/powerpoint/2010/main" val="2585889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BEBF8E1-B877-41A1-9F88-624A6CFD816B}" type="datetimeFigureOut">
              <a:rPr lang="en-GB" smtClean="0"/>
              <a:t>18/03/2014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4721CC-079F-415F-B032-45E92C4FADDF}" type="slidenum">
              <a:rPr lang="en-GB" smtClean="0"/>
              <a:t>‹#›</a:t>
            </a:fld>
            <a:endParaRPr lang="en-GB"/>
          </a:p>
        </p:txBody>
      </p:sp>
    </p:spTree>
    <p:extLst>
      <p:ext uri="{BB962C8B-B14F-4D97-AF65-F5344CB8AC3E}">
        <p14:creationId xmlns:p14="http://schemas.microsoft.com/office/powerpoint/2010/main" val="694980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EBF8E1-B877-41A1-9F88-624A6CFD816B}" type="datetimeFigureOut">
              <a:rPr lang="en-GB" smtClean="0"/>
              <a:t>18/03/2014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4721CC-079F-415F-B032-45E92C4FADDF}" type="slidenum">
              <a:rPr lang="en-GB" smtClean="0"/>
              <a:t>‹#›</a:t>
            </a:fld>
            <a:endParaRPr lang="en-GB"/>
          </a:p>
        </p:txBody>
      </p:sp>
    </p:spTree>
    <p:extLst>
      <p:ext uri="{BB962C8B-B14F-4D97-AF65-F5344CB8AC3E}">
        <p14:creationId xmlns:p14="http://schemas.microsoft.com/office/powerpoint/2010/main" val="3047332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5153" y="215152"/>
            <a:ext cx="11846859" cy="3926541"/>
          </a:xfrm>
          <a:solidFill>
            <a:srgbClr val="FFFFCC"/>
          </a:solidFill>
        </p:spPr>
        <p:txBody>
          <a:bodyPr>
            <a:normAutofit/>
          </a:bodyPr>
          <a:lstStyle/>
          <a:p>
            <a:r>
              <a:rPr lang="en-GB" b="1" dirty="0" smtClean="0"/>
              <a:t>Re-thinking Post Conflict State Building: Developing Better Governance and Fighting Corruption - Have we got it right?</a:t>
            </a:r>
            <a:br>
              <a:rPr lang="en-GB" b="1" dirty="0" smtClean="0"/>
            </a:br>
            <a:endParaRPr lang="en-GB" sz="2700" b="1" dirty="0"/>
          </a:p>
        </p:txBody>
      </p:sp>
      <p:sp>
        <p:nvSpPr>
          <p:cNvPr id="3" name="Subtitle 2"/>
          <p:cNvSpPr>
            <a:spLocks noGrp="1"/>
          </p:cNvSpPr>
          <p:nvPr>
            <p:ph type="subTitle" idx="1"/>
          </p:nvPr>
        </p:nvSpPr>
        <p:spPr>
          <a:xfrm>
            <a:off x="215153" y="4249270"/>
            <a:ext cx="11685494" cy="2353235"/>
          </a:xfrm>
          <a:solidFill>
            <a:srgbClr val="FFFFCC"/>
          </a:solidFill>
        </p:spPr>
        <p:txBody>
          <a:bodyPr/>
          <a:lstStyle/>
          <a:p>
            <a:endParaRPr lang="en-GB" dirty="0" smtClean="0"/>
          </a:p>
        </p:txBody>
      </p:sp>
      <p:sp>
        <p:nvSpPr>
          <p:cNvPr id="4" name="Rectangle 3"/>
          <p:cNvSpPr/>
          <p:nvPr/>
        </p:nvSpPr>
        <p:spPr>
          <a:xfrm>
            <a:off x="8229600" y="4948518"/>
            <a:ext cx="3536576" cy="1385047"/>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8364071" y="5136776"/>
            <a:ext cx="3213847" cy="830997"/>
          </a:xfrm>
          <a:prstGeom prst="rect">
            <a:avLst/>
          </a:prstGeom>
          <a:noFill/>
        </p:spPr>
        <p:txBody>
          <a:bodyPr wrap="square" rtlCol="0">
            <a:spAutoFit/>
          </a:bodyPr>
          <a:lstStyle/>
          <a:p>
            <a:r>
              <a:rPr lang="en-GB" sz="2400" dirty="0" smtClean="0"/>
              <a:t>Keith Sargent</a:t>
            </a:r>
          </a:p>
          <a:p>
            <a:r>
              <a:rPr lang="en-GB" sz="2400" dirty="0" smtClean="0"/>
              <a:t>Public Policy Advisor</a:t>
            </a:r>
            <a:endParaRPr lang="en-GB" sz="2400" dirty="0"/>
          </a:p>
        </p:txBody>
      </p:sp>
      <p:sp>
        <p:nvSpPr>
          <p:cNvPr id="7" name="TextBox 6"/>
          <p:cNvSpPr txBox="1"/>
          <p:nvPr/>
        </p:nvSpPr>
        <p:spPr>
          <a:xfrm>
            <a:off x="645459" y="4763905"/>
            <a:ext cx="4585447" cy="1569660"/>
          </a:xfrm>
          <a:prstGeom prst="rect">
            <a:avLst/>
          </a:prstGeom>
          <a:solidFill>
            <a:srgbClr val="FFFFCC"/>
          </a:solidFill>
        </p:spPr>
        <p:txBody>
          <a:bodyPr wrap="square" rtlCol="0">
            <a:spAutoFit/>
          </a:bodyPr>
          <a:lstStyle/>
          <a:p>
            <a:r>
              <a:rPr lang="en-GB" sz="2400" dirty="0" smtClean="0"/>
              <a:t>Security, Conflict and International Development Symposium</a:t>
            </a:r>
          </a:p>
          <a:p>
            <a:r>
              <a:rPr lang="en-GB" sz="2400" dirty="0" smtClean="0"/>
              <a:t>University of Leicester</a:t>
            </a:r>
          </a:p>
          <a:p>
            <a:r>
              <a:rPr lang="en-GB" sz="2400" dirty="0" smtClean="0"/>
              <a:t>13</a:t>
            </a:r>
            <a:r>
              <a:rPr lang="en-GB" sz="2400" baseline="30000" dirty="0" smtClean="0"/>
              <a:t>th</a:t>
            </a:r>
            <a:r>
              <a:rPr lang="en-GB" sz="2400" dirty="0" smtClean="0"/>
              <a:t> March 2014</a:t>
            </a:r>
            <a:endParaRPr lang="en-GB" sz="2400" dirty="0"/>
          </a:p>
        </p:txBody>
      </p:sp>
    </p:spTree>
    <p:extLst>
      <p:ext uri="{BB962C8B-B14F-4D97-AF65-F5344CB8AC3E}">
        <p14:creationId xmlns:p14="http://schemas.microsoft.com/office/powerpoint/2010/main" val="984406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121025"/>
            <a:ext cx="11927541" cy="1062316"/>
          </a:xfrm>
          <a:solidFill>
            <a:srgbClr val="FFFFCC"/>
          </a:solidFill>
        </p:spPr>
        <p:txBody>
          <a:bodyPr>
            <a:normAutofit/>
          </a:bodyPr>
          <a:lstStyle/>
          <a:p>
            <a:r>
              <a:rPr lang="en-GB" sz="5400" b="1" dirty="0" smtClean="0"/>
              <a:t>4 Key Questions</a:t>
            </a:r>
            <a:endParaRPr lang="en-GB" sz="5400" b="1" dirty="0"/>
          </a:p>
        </p:txBody>
      </p:sp>
      <p:sp>
        <p:nvSpPr>
          <p:cNvPr id="3" name="Content Placeholder 2"/>
          <p:cNvSpPr>
            <a:spLocks noGrp="1"/>
          </p:cNvSpPr>
          <p:nvPr>
            <p:ph idx="1"/>
          </p:nvPr>
        </p:nvSpPr>
        <p:spPr>
          <a:xfrm>
            <a:off x="121024" y="1398494"/>
            <a:ext cx="11927541" cy="5365377"/>
          </a:xfrm>
          <a:solidFill>
            <a:srgbClr val="FFFFCC"/>
          </a:solidFill>
        </p:spPr>
        <p:txBody>
          <a:bodyPr>
            <a:normAutofit lnSpcReduction="10000"/>
          </a:bodyPr>
          <a:lstStyle/>
          <a:p>
            <a:pPr>
              <a:buFont typeface="Wingdings" panose="05000000000000000000" pitchFamily="2" charset="2"/>
              <a:buChar char="Ø"/>
            </a:pPr>
            <a:r>
              <a:rPr lang="en-GB" sz="4400" dirty="0" smtClean="0"/>
              <a:t>  Re-thinking state building - </a:t>
            </a:r>
            <a:r>
              <a:rPr lang="en-GB" sz="4400" i="1" dirty="0" smtClean="0"/>
              <a:t>do we need to?</a:t>
            </a:r>
          </a:p>
          <a:p>
            <a:pPr>
              <a:buFont typeface="Wingdings" panose="05000000000000000000" pitchFamily="2" charset="2"/>
              <a:buChar char="Ø"/>
            </a:pPr>
            <a:r>
              <a:rPr lang="en-GB" sz="4400" dirty="0" smtClean="0"/>
              <a:t>  Installing a democratically elected government  - </a:t>
            </a:r>
            <a:r>
              <a:rPr lang="en-GB" sz="4400" i="1" dirty="0" smtClean="0"/>
              <a:t>is the International Community in too much of a hurry?</a:t>
            </a:r>
          </a:p>
          <a:p>
            <a:pPr>
              <a:buFont typeface="Wingdings" panose="05000000000000000000" pitchFamily="2" charset="2"/>
              <a:buChar char="Ø"/>
            </a:pPr>
            <a:r>
              <a:rPr lang="en-GB" sz="4400" dirty="0" smtClean="0"/>
              <a:t>  Winning clean government - </a:t>
            </a:r>
            <a:r>
              <a:rPr lang="en-GB" sz="4400" i="1" dirty="0" smtClean="0"/>
              <a:t>what does it entail?</a:t>
            </a:r>
          </a:p>
          <a:p>
            <a:pPr>
              <a:buFont typeface="Wingdings" panose="05000000000000000000" pitchFamily="2" charset="2"/>
              <a:buChar char="Ø"/>
            </a:pPr>
            <a:r>
              <a:rPr lang="en-GB" sz="4400" dirty="0" smtClean="0"/>
              <a:t>  Corruption - </a:t>
            </a:r>
            <a:r>
              <a:rPr lang="en-GB" sz="4400" i="1" dirty="0" smtClean="0"/>
              <a:t>to what extent is it the cause of fragility?</a:t>
            </a:r>
          </a:p>
          <a:p>
            <a:pPr>
              <a:buFont typeface="Wingdings" panose="05000000000000000000" pitchFamily="2" charset="2"/>
              <a:buChar char="Ø"/>
            </a:pPr>
            <a:r>
              <a:rPr lang="en-GB" sz="4400" dirty="0" smtClean="0"/>
              <a:t>  Conclusions</a:t>
            </a:r>
            <a:endParaRPr lang="en-GB" sz="4400" dirty="0"/>
          </a:p>
        </p:txBody>
      </p:sp>
    </p:spTree>
    <p:extLst>
      <p:ext uri="{BB962C8B-B14F-4D97-AF65-F5344CB8AC3E}">
        <p14:creationId xmlns:p14="http://schemas.microsoft.com/office/powerpoint/2010/main" val="732582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259" y="107577"/>
            <a:ext cx="11860306" cy="766482"/>
          </a:xfrm>
          <a:solidFill>
            <a:srgbClr val="FFFFCC"/>
          </a:solidFill>
        </p:spPr>
        <p:txBody>
          <a:bodyPr>
            <a:noAutofit/>
          </a:bodyPr>
          <a:lstStyle/>
          <a:p>
            <a:r>
              <a:rPr lang="en-GB" sz="4800" b="1" dirty="0" smtClean="0"/>
              <a:t>State Building - a definition from OECD / DAC</a:t>
            </a:r>
            <a:endParaRPr lang="en-GB" sz="4800" b="1" dirty="0"/>
          </a:p>
        </p:txBody>
      </p:sp>
      <p:sp>
        <p:nvSpPr>
          <p:cNvPr id="3" name="Content Placeholder 2"/>
          <p:cNvSpPr>
            <a:spLocks noGrp="1"/>
          </p:cNvSpPr>
          <p:nvPr>
            <p:ph idx="1"/>
          </p:nvPr>
        </p:nvSpPr>
        <p:spPr>
          <a:xfrm>
            <a:off x="188259" y="981635"/>
            <a:ext cx="11860306" cy="5688106"/>
          </a:xfrm>
          <a:solidFill>
            <a:srgbClr val="FFFFCC"/>
          </a:solidFill>
        </p:spPr>
        <p:txBody>
          <a:bodyPr>
            <a:noAutofit/>
          </a:bodyPr>
          <a:lstStyle/>
          <a:p>
            <a:pPr marL="0" indent="0">
              <a:buNone/>
            </a:pPr>
            <a:r>
              <a:rPr lang="en-GB" sz="3600" dirty="0" smtClean="0"/>
              <a:t>“Purposeful action to develop the capacity, institutions and legitimacy of the state in relation to an effective political process for negotiating the mutual demands between state and societal groups. Legitimacy will be a principal outcome of the effectiveness of such a process over time, although legitimacy may also be embedded in historical identities and institutions”. </a:t>
            </a:r>
          </a:p>
          <a:p>
            <a:pPr marL="0" indent="0">
              <a:buNone/>
            </a:pPr>
            <a:r>
              <a:rPr lang="en-GB" sz="3600" dirty="0" smtClean="0"/>
              <a:t>The OECD argue: “A focus on governance structures that addresses inequities and inequalities and promotes accountability is likely over time to promote resilience” .</a:t>
            </a:r>
            <a:endParaRPr lang="en-GB" sz="3600" dirty="0"/>
          </a:p>
        </p:txBody>
      </p:sp>
    </p:spTree>
    <p:extLst>
      <p:ext uri="{BB962C8B-B14F-4D97-AF65-F5344CB8AC3E}">
        <p14:creationId xmlns:p14="http://schemas.microsoft.com/office/powerpoint/2010/main" val="167245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76" y="107577"/>
            <a:ext cx="11927542" cy="753035"/>
          </a:xfrm>
          <a:solidFill>
            <a:srgbClr val="FFFFCC"/>
          </a:solidFill>
        </p:spPr>
        <p:txBody>
          <a:bodyPr>
            <a:normAutofit fontScale="90000"/>
          </a:bodyPr>
          <a:lstStyle/>
          <a:p>
            <a:r>
              <a:rPr lang="en-GB" sz="3100" b="1" dirty="0" smtClean="0"/>
              <a:t/>
            </a:r>
            <a:br>
              <a:rPr lang="en-GB" sz="3100" b="1" dirty="0" smtClean="0"/>
            </a:br>
            <a:r>
              <a:rPr lang="en-GB" sz="6000" b="1" dirty="0" smtClean="0"/>
              <a:t>Re-thinking </a:t>
            </a:r>
            <a:r>
              <a:rPr lang="en-GB" sz="6000" b="1" dirty="0"/>
              <a:t>state building - </a:t>
            </a:r>
            <a:r>
              <a:rPr lang="en-GB" sz="6000" b="1" i="1" dirty="0"/>
              <a:t>do we need to?</a:t>
            </a:r>
            <a:r>
              <a:rPr lang="en-GB" i="1" dirty="0"/>
              <a:t/>
            </a:r>
            <a:br>
              <a:rPr lang="en-GB" i="1" dirty="0"/>
            </a:br>
            <a:endParaRPr lang="en-GB" dirty="0"/>
          </a:p>
        </p:txBody>
      </p:sp>
      <p:sp>
        <p:nvSpPr>
          <p:cNvPr id="3" name="Content Placeholder 2"/>
          <p:cNvSpPr>
            <a:spLocks noGrp="1"/>
          </p:cNvSpPr>
          <p:nvPr>
            <p:ph idx="1"/>
          </p:nvPr>
        </p:nvSpPr>
        <p:spPr>
          <a:xfrm>
            <a:off x="107576" y="968188"/>
            <a:ext cx="11927542" cy="5755341"/>
          </a:xfrm>
          <a:solidFill>
            <a:srgbClr val="FFFFCC"/>
          </a:solidFill>
        </p:spPr>
        <p:txBody>
          <a:bodyPr>
            <a:normAutofit lnSpcReduction="10000"/>
          </a:bodyPr>
          <a:lstStyle/>
          <a:p>
            <a:pPr marL="0" indent="0">
              <a:lnSpc>
                <a:spcPct val="110000"/>
              </a:lnSpc>
              <a:spcBef>
                <a:spcPts val="0"/>
              </a:spcBef>
              <a:buNone/>
            </a:pPr>
            <a:r>
              <a:rPr lang="en-GB" b="1" dirty="0" smtClean="0"/>
              <a:t>Bosnia  </a:t>
            </a:r>
          </a:p>
          <a:p>
            <a:pPr marL="444500" lvl="2" indent="-444500">
              <a:lnSpc>
                <a:spcPct val="110000"/>
              </a:lnSpc>
              <a:spcBef>
                <a:spcPts val="0"/>
              </a:spcBef>
            </a:pPr>
            <a:r>
              <a:rPr lang="en-GB" sz="2400" dirty="0" smtClean="0"/>
              <a:t>Dayton agreement - a “treaty designed to end a war not build a state”,</a:t>
            </a:r>
          </a:p>
          <a:p>
            <a:pPr>
              <a:lnSpc>
                <a:spcPct val="110000"/>
              </a:lnSpc>
              <a:spcBef>
                <a:spcPts val="0"/>
              </a:spcBef>
            </a:pPr>
            <a:r>
              <a:rPr lang="en-GB" sz="2400" dirty="0" smtClean="0"/>
              <a:t>   “a broken political system” / “graft and misconduct remain widespread”</a:t>
            </a:r>
          </a:p>
          <a:p>
            <a:pPr marL="0" indent="0">
              <a:lnSpc>
                <a:spcPct val="110000"/>
              </a:lnSpc>
              <a:spcBef>
                <a:spcPts val="0"/>
              </a:spcBef>
              <a:buNone/>
            </a:pPr>
            <a:r>
              <a:rPr lang="en-GB" b="1" dirty="0" smtClean="0"/>
              <a:t>Kosovo </a:t>
            </a:r>
          </a:p>
          <a:p>
            <a:pPr>
              <a:lnSpc>
                <a:spcPct val="110000"/>
              </a:lnSpc>
              <a:spcBef>
                <a:spcPts val="0"/>
              </a:spcBef>
            </a:pPr>
            <a:r>
              <a:rPr lang="en-GB" b="1" dirty="0"/>
              <a:t> </a:t>
            </a:r>
            <a:r>
              <a:rPr lang="en-GB" b="1" dirty="0" smtClean="0"/>
              <a:t>  </a:t>
            </a:r>
            <a:r>
              <a:rPr lang="en-GB" sz="2400" dirty="0" smtClean="0"/>
              <a:t>parallel structures</a:t>
            </a:r>
          </a:p>
          <a:p>
            <a:pPr>
              <a:lnSpc>
                <a:spcPct val="110000"/>
              </a:lnSpc>
              <a:spcBef>
                <a:spcPts val="0"/>
              </a:spcBef>
            </a:pPr>
            <a:r>
              <a:rPr lang="en-GB" sz="2400" dirty="0" smtClean="0"/>
              <a:t>   Legitimacy of new ‘Republic of Kosovo Government’ questioned</a:t>
            </a:r>
          </a:p>
          <a:p>
            <a:pPr marL="0" indent="0">
              <a:lnSpc>
                <a:spcPct val="110000"/>
              </a:lnSpc>
              <a:spcBef>
                <a:spcPts val="0"/>
              </a:spcBef>
              <a:buNone/>
            </a:pPr>
            <a:r>
              <a:rPr lang="en-GB" b="1" dirty="0" smtClean="0"/>
              <a:t>Iraq</a:t>
            </a:r>
          </a:p>
          <a:p>
            <a:pPr>
              <a:lnSpc>
                <a:spcPct val="110000"/>
              </a:lnSpc>
              <a:spcBef>
                <a:spcPts val="0"/>
              </a:spcBef>
            </a:pPr>
            <a:r>
              <a:rPr lang="en-GB" dirty="0" smtClean="0"/>
              <a:t>   </a:t>
            </a:r>
            <a:r>
              <a:rPr lang="en-GB" sz="2400" dirty="0" smtClean="0"/>
              <a:t>“flawed state building”</a:t>
            </a:r>
          </a:p>
          <a:p>
            <a:pPr marL="0" indent="0">
              <a:lnSpc>
                <a:spcPct val="110000"/>
              </a:lnSpc>
              <a:spcBef>
                <a:spcPts val="0"/>
              </a:spcBef>
              <a:buNone/>
            </a:pPr>
            <a:r>
              <a:rPr lang="en-GB" b="1" dirty="0" smtClean="0"/>
              <a:t>Afghanistan</a:t>
            </a:r>
          </a:p>
          <a:p>
            <a:pPr>
              <a:lnSpc>
                <a:spcPct val="110000"/>
              </a:lnSpc>
              <a:spcBef>
                <a:spcPts val="0"/>
              </a:spcBef>
            </a:pPr>
            <a:r>
              <a:rPr lang="en-GB" dirty="0" smtClean="0"/>
              <a:t>   </a:t>
            </a:r>
            <a:r>
              <a:rPr lang="en-GB" sz="2400" dirty="0" smtClean="0"/>
              <a:t>“patronage and bribery .. an acceptable part of every day life”</a:t>
            </a:r>
          </a:p>
          <a:p>
            <a:pPr>
              <a:lnSpc>
                <a:spcPct val="110000"/>
              </a:lnSpc>
              <a:spcBef>
                <a:spcPts val="0"/>
              </a:spcBef>
            </a:pPr>
            <a:r>
              <a:rPr lang="en-GB" sz="2400" dirty="0" smtClean="0"/>
              <a:t>    accusations of manipulated elections and legitimacy of Karzai’s government questioned</a:t>
            </a:r>
          </a:p>
          <a:p>
            <a:pPr marL="0" indent="0">
              <a:lnSpc>
                <a:spcPct val="110000"/>
              </a:lnSpc>
              <a:spcBef>
                <a:spcPts val="0"/>
              </a:spcBef>
              <a:buNone/>
            </a:pPr>
            <a:r>
              <a:rPr lang="en-GB" sz="2400" b="1" dirty="0" smtClean="0"/>
              <a:t>South Sudan</a:t>
            </a:r>
          </a:p>
          <a:p>
            <a:pPr>
              <a:lnSpc>
                <a:spcPct val="110000"/>
              </a:lnSpc>
              <a:spcBef>
                <a:spcPts val="0"/>
              </a:spcBef>
            </a:pPr>
            <a:r>
              <a:rPr lang="en-GB" sz="2400" dirty="0"/>
              <a:t> </a:t>
            </a:r>
            <a:r>
              <a:rPr lang="en-GB" sz="2400" dirty="0" smtClean="0"/>
              <a:t>   “political egos”   /    “potential to lead to a full blown civil war” </a:t>
            </a:r>
            <a:endParaRPr lang="en-GB" sz="2400" dirty="0"/>
          </a:p>
        </p:txBody>
      </p:sp>
    </p:spTree>
    <p:extLst>
      <p:ext uri="{BB962C8B-B14F-4D97-AF65-F5344CB8AC3E}">
        <p14:creationId xmlns:p14="http://schemas.microsoft.com/office/powerpoint/2010/main" val="195858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500"/>
                                        <p:tgtEl>
                                          <p:spTgt spid="3">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500"/>
                                        <p:tgtEl>
                                          <p:spTgt spid="3">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fade">
                                      <p:cBhvr>
                                        <p:cTn id="50" dur="500"/>
                                        <p:tgtEl>
                                          <p:spTgt spid="3">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500"/>
                                        <p:tgtEl>
                                          <p:spTgt spid="3">
                                            <p:txEl>
                                              <p:pRg st="8" end="8"/>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
                                            <p:txEl>
                                              <p:pRg st="9" end="9"/>
                                            </p:txEl>
                                          </p:spTgt>
                                        </p:tgtEl>
                                        <p:attrNameLst>
                                          <p:attrName>style.visibility</p:attrName>
                                        </p:attrNameLst>
                                      </p:cBhvr>
                                      <p:to>
                                        <p:strVal val="visible"/>
                                      </p:to>
                                    </p:set>
                                    <p:animEffect transition="in" filter="fade">
                                      <p:cBhvr>
                                        <p:cTn id="60" dur="500"/>
                                        <p:tgtEl>
                                          <p:spTgt spid="3">
                                            <p:txEl>
                                              <p:pRg st="9" end="9"/>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
                                            <p:txEl>
                                              <p:pRg st="10" end="10"/>
                                            </p:txEl>
                                          </p:spTgt>
                                        </p:tgtEl>
                                        <p:attrNameLst>
                                          <p:attrName>style.visibility</p:attrName>
                                        </p:attrNameLst>
                                      </p:cBhvr>
                                      <p:to>
                                        <p:strVal val="visible"/>
                                      </p:to>
                                    </p:set>
                                    <p:animEffect transition="in" filter="fade">
                                      <p:cBhvr>
                                        <p:cTn id="65" dur="500"/>
                                        <p:tgtEl>
                                          <p:spTgt spid="3">
                                            <p:txEl>
                                              <p:pRg st="10" end="1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3">
                                            <p:txEl>
                                              <p:pRg st="11" end="11"/>
                                            </p:txEl>
                                          </p:spTgt>
                                        </p:tgtEl>
                                        <p:attrNameLst>
                                          <p:attrName>style.visibility</p:attrName>
                                        </p:attrNameLst>
                                      </p:cBhvr>
                                      <p:to>
                                        <p:strVal val="visible"/>
                                      </p:to>
                                    </p:set>
                                    <p:animEffect transition="in" filter="fade">
                                      <p:cBhvr>
                                        <p:cTn id="70" dur="500"/>
                                        <p:tgtEl>
                                          <p:spTgt spid="3">
                                            <p:txEl>
                                              <p:pRg st="11" end="1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
                                            <p:txEl>
                                              <p:pRg st="12" end="12"/>
                                            </p:txEl>
                                          </p:spTgt>
                                        </p:tgtEl>
                                        <p:attrNameLst>
                                          <p:attrName>style.visibility</p:attrName>
                                        </p:attrNameLst>
                                      </p:cBhvr>
                                      <p:to>
                                        <p:strVal val="visible"/>
                                      </p:to>
                                    </p:set>
                                    <p:animEffect transition="in" filter="fade">
                                      <p:cBhvr>
                                        <p:cTn id="75"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365" y="94129"/>
            <a:ext cx="11873753" cy="1596559"/>
          </a:xfrm>
          <a:solidFill>
            <a:srgbClr val="FFFFCC"/>
          </a:solidFill>
        </p:spPr>
        <p:txBody>
          <a:bodyPr/>
          <a:lstStyle/>
          <a:p>
            <a:r>
              <a:rPr lang="en-GB" b="1" dirty="0" smtClean="0"/>
              <a:t>Re-thinking state building - </a:t>
            </a:r>
            <a:r>
              <a:rPr lang="en-GB" b="1" i="1" dirty="0" smtClean="0"/>
              <a:t>do we need to?</a:t>
            </a:r>
            <a:r>
              <a:rPr lang="en-GB" i="1" dirty="0" smtClean="0"/>
              <a:t/>
            </a:r>
            <a:br>
              <a:rPr lang="en-GB" i="1" dirty="0" smtClean="0"/>
            </a:br>
            <a:r>
              <a:rPr lang="en-GB" sz="3600" b="1" i="1" dirty="0" smtClean="0"/>
              <a:t>Paul Collier’s critique of the ‘Conventional approach</a:t>
            </a:r>
            <a:r>
              <a:rPr lang="en-GB" sz="3600" b="1" i="1" dirty="0" smtClean="0"/>
              <a:t>’:</a:t>
            </a:r>
            <a:endParaRPr lang="en-GB" sz="3600" b="1" dirty="0"/>
          </a:p>
        </p:txBody>
      </p:sp>
      <p:sp>
        <p:nvSpPr>
          <p:cNvPr id="3" name="Content Placeholder 2"/>
          <p:cNvSpPr>
            <a:spLocks noGrp="1"/>
          </p:cNvSpPr>
          <p:nvPr>
            <p:ph idx="1"/>
          </p:nvPr>
        </p:nvSpPr>
        <p:spPr>
          <a:xfrm>
            <a:off x="161365" y="1825624"/>
            <a:ext cx="11873753" cy="4884457"/>
          </a:xfrm>
          <a:solidFill>
            <a:srgbClr val="FFFFCC"/>
          </a:solidFill>
        </p:spPr>
        <p:txBody>
          <a:bodyPr/>
          <a:lstStyle/>
          <a:p>
            <a:r>
              <a:rPr lang="en-GB" dirty="0" smtClean="0"/>
              <a:t>  </a:t>
            </a:r>
            <a:r>
              <a:rPr lang="en-GB" sz="3600" dirty="0" smtClean="0"/>
              <a:t>Conventional approach “Defies </a:t>
            </a:r>
            <a:r>
              <a:rPr lang="en-GB" sz="3600" dirty="0" smtClean="0"/>
              <a:t>reality”</a:t>
            </a:r>
            <a:endParaRPr lang="en-GB" sz="3600" dirty="0" smtClean="0"/>
          </a:p>
          <a:p>
            <a:r>
              <a:rPr lang="en-GB" dirty="0"/>
              <a:t> </a:t>
            </a:r>
            <a:r>
              <a:rPr lang="en-GB" dirty="0" smtClean="0"/>
              <a:t> </a:t>
            </a:r>
            <a:r>
              <a:rPr lang="en-GB" sz="3600" dirty="0" smtClean="0"/>
              <a:t>Conventional approach:</a:t>
            </a:r>
          </a:p>
          <a:p>
            <a:pPr marL="0" indent="0">
              <a:buNone/>
            </a:pPr>
            <a:r>
              <a:rPr lang="en-GB" sz="3600" dirty="0" smtClean="0"/>
              <a:t>    ~    “politics matters” - try to build a political settlement first</a:t>
            </a:r>
          </a:p>
          <a:p>
            <a:pPr marL="0" indent="0">
              <a:buNone/>
            </a:pPr>
            <a:r>
              <a:rPr lang="en-GB" sz="3600" dirty="0" smtClean="0"/>
              <a:t>    ~    provide peacekeepers but only for a short time</a:t>
            </a:r>
          </a:p>
          <a:p>
            <a:pPr marL="0" indent="0">
              <a:buNone/>
            </a:pPr>
            <a:r>
              <a:rPr lang="en-GB" sz="3600" dirty="0" smtClean="0"/>
              <a:t>    ~    for the exit strategy, hold an election</a:t>
            </a:r>
          </a:p>
          <a:p>
            <a:r>
              <a:rPr lang="en-GB" dirty="0"/>
              <a:t> </a:t>
            </a:r>
            <a:r>
              <a:rPr lang="en-GB" dirty="0" smtClean="0"/>
              <a:t>  </a:t>
            </a:r>
            <a:r>
              <a:rPr lang="en-GB" sz="3600" dirty="0" smtClean="0"/>
              <a:t>elections produce “winners and losers” and not an “inclusion agenda”  </a:t>
            </a:r>
            <a:endParaRPr lang="en-GB" sz="3600" dirty="0"/>
          </a:p>
        </p:txBody>
      </p:sp>
    </p:spTree>
    <p:extLst>
      <p:ext uri="{BB962C8B-B14F-4D97-AF65-F5344CB8AC3E}">
        <p14:creationId xmlns:p14="http://schemas.microsoft.com/office/powerpoint/2010/main" val="353451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75" y="147919"/>
            <a:ext cx="11940989" cy="1317810"/>
          </a:xfrm>
          <a:solidFill>
            <a:srgbClr val="FFFFCC"/>
          </a:solidFill>
        </p:spPr>
        <p:txBody>
          <a:bodyPr>
            <a:normAutofit/>
          </a:bodyPr>
          <a:lstStyle/>
          <a:p>
            <a:r>
              <a:rPr lang="en-GB" b="1" dirty="0" smtClean="0"/>
              <a:t>Re-thinking state building - </a:t>
            </a:r>
            <a:r>
              <a:rPr lang="en-GB" b="1" i="1" dirty="0" smtClean="0"/>
              <a:t>do we need to?</a:t>
            </a:r>
            <a:r>
              <a:rPr lang="en-GB" i="1" dirty="0" smtClean="0"/>
              <a:t/>
            </a:r>
            <a:br>
              <a:rPr lang="en-GB" i="1" dirty="0" smtClean="0"/>
            </a:br>
            <a:r>
              <a:rPr lang="en-GB" sz="3600" b="1" i="1" dirty="0" smtClean="0"/>
              <a:t>Paul Collier’s ‘New Rules for Rebuilding a Broken State</a:t>
            </a:r>
            <a:r>
              <a:rPr lang="en-GB" sz="3600" b="1" i="1" dirty="0" smtClean="0"/>
              <a:t>’: </a:t>
            </a:r>
            <a:endParaRPr lang="en-GB" sz="3600" dirty="0"/>
          </a:p>
        </p:txBody>
      </p:sp>
      <p:sp>
        <p:nvSpPr>
          <p:cNvPr id="3" name="Content Placeholder 2"/>
          <p:cNvSpPr>
            <a:spLocks noGrp="1"/>
          </p:cNvSpPr>
          <p:nvPr>
            <p:ph idx="1"/>
          </p:nvPr>
        </p:nvSpPr>
        <p:spPr>
          <a:xfrm>
            <a:off x="107575" y="1559858"/>
            <a:ext cx="11940989" cy="5150223"/>
          </a:xfrm>
          <a:solidFill>
            <a:srgbClr val="FFFFCC"/>
          </a:solidFill>
        </p:spPr>
        <p:txBody>
          <a:bodyPr/>
          <a:lstStyle/>
          <a:p>
            <a:r>
              <a:rPr lang="en-GB" dirty="0" smtClean="0"/>
              <a:t>  </a:t>
            </a:r>
            <a:r>
              <a:rPr lang="en-GB" sz="3600" dirty="0" smtClean="0"/>
              <a:t>An exit strategy must be based on economic recovery</a:t>
            </a:r>
          </a:p>
          <a:p>
            <a:r>
              <a:rPr lang="en-GB" sz="3600" dirty="0"/>
              <a:t> </a:t>
            </a:r>
            <a:r>
              <a:rPr lang="en-GB" sz="3600" dirty="0" smtClean="0"/>
              <a:t> Build an “inclusion agenda”  and provide “reassurance that produces private investment” and “don’t fuss about the political constitution”</a:t>
            </a:r>
          </a:p>
          <a:p>
            <a:r>
              <a:rPr lang="en-GB" sz="3600" dirty="0" smtClean="0"/>
              <a:t>  “Focus on a few things - jobs, basic services and </a:t>
            </a:r>
            <a:r>
              <a:rPr lang="en-GB" sz="3600" b="1" dirty="0" smtClean="0"/>
              <a:t>‘clean government’</a:t>
            </a:r>
            <a:r>
              <a:rPr lang="en-GB" sz="3600" dirty="0" smtClean="0"/>
              <a:t>”</a:t>
            </a:r>
            <a:endParaRPr lang="en-GB" sz="3600" dirty="0"/>
          </a:p>
        </p:txBody>
      </p:sp>
    </p:spTree>
    <p:extLst>
      <p:ext uri="{BB962C8B-B14F-4D97-AF65-F5344CB8AC3E}">
        <p14:creationId xmlns:p14="http://schemas.microsoft.com/office/powerpoint/2010/main" val="3250344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471" y="121024"/>
            <a:ext cx="11887200" cy="1250575"/>
          </a:xfrm>
          <a:solidFill>
            <a:srgbClr val="FFFFCC"/>
          </a:solidFill>
        </p:spPr>
        <p:txBody>
          <a:bodyPr>
            <a:normAutofit fontScale="90000"/>
          </a:bodyPr>
          <a:lstStyle/>
          <a:p>
            <a:r>
              <a:rPr lang="en-GB" sz="4900" b="1" dirty="0"/>
              <a:t>Re-thinking state building - </a:t>
            </a:r>
            <a:r>
              <a:rPr lang="en-GB" sz="4900" b="1" i="1" dirty="0"/>
              <a:t>do we need to?</a:t>
            </a:r>
            <a:r>
              <a:rPr lang="en-GB" i="1" dirty="0"/>
              <a:t/>
            </a:r>
            <a:br>
              <a:rPr lang="en-GB" i="1" dirty="0"/>
            </a:br>
            <a:r>
              <a:rPr lang="en-GB" i="1" dirty="0" smtClean="0"/>
              <a:t>A need to re-t</a:t>
            </a:r>
            <a:r>
              <a:rPr lang="en-GB" sz="4000" i="1" dirty="0" smtClean="0"/>
              <a:t>hink Collier’s analysis and proposals:</a:t>
            </a:r>
            <a:endParaRPr lang="en-GB" sz="4000" dirty="0"/>
          </a:p>
        </p:txBody>
      </p:sp>
      <p:sp>
        <p:nvSpPr>
          <p:cNvPr id="3" name="Content Placeholder 2"/>
          <p:cNvSpPr>
            <a:spLocks noGrp="1"/>
          </p:cNvSpPr>
          <p:nvPr>
            <p:ph idx="1"/>
          </p:nvPr>
        </p:nvSpPr>
        <p:spPr>
          <a:xfrm>
            <a:off x="134471" y="1519518"/>
            <a:ext cx="11887200" cy="5338482"/>
          </a:xfrm>
          <a:solidFill>
            <a:srgbClr val="FFFFCC"/>
          </a:solidFill>
        </p:spPr>
        <p:txBody>
          <a:bodyPr>
            <a:normAutofit/>
          </a:bodyPr>
          <a:lstStyle/>
          <a:p>
            <a:r>
              <a:rPr lang="en-GB" dirty="0" smtClean="0"/>
              <a:t>Need to re-think prioritisation and sequencing of state-building processes, not so much timing of elections</a:t>
            </a:r>
          </a:p>
          <a:p>
            <a:r>
              <a:rPr lang="en-GB" dirty="0" smtClean="0"/>
              <a:t>Winning ‘Clean’ government has major implications: its not just ‘following money’ or the need for ‘accountants without boundaries’</a:t>
            </a:r>
          </a:p>
          <a:p>
            <a:r>
              <a:rPr lang="en-GB" dirty="0" smtClean="0"/>
              <a:t>The dimensions of governance are wide and viewed through different lenses by different donors</a:t>
            </a:r>
          </a:p>
          <a:p>
            <a:r>
              <a:rPr lang="en-GB" dirty="0" smtClean="0"/>
              <a:t>A major change in the donor community’s approach to governance and corruption is required</a:t>
            </a:r>
          </a:p>
          <a:p>
            <a:r>
              <a:rPr lang="en-GB" dirty="0" smtClean="0"/>
              <a:t>A Post Conflict Compact may work but in many circumstances may be unlikely. Full agreement on a cohesive and comprehensive approach to corruption between donors and fragile state/ post-conflict government will be necessary, however. </a:t>
            </a:r>
          </a:p>
        </p:txBody>
      </p:sp>
    </p:spTree>
    <p:extLst>
      <p:ext uri="{BB962C8B-B14F-4D97-AF65-F5344CB8AC3E}">
        <p14:creationId xmlns:p14="http://schemas.microsoft.com/office/powerpoint/2010/main" val="2761424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917" y="94129"/>
            <a:ext cx="11873753" cy="1116106"/>
          </a:xfrm>
          <a:solidFill>
            <a:srgbClr val="FFFFCC"/>
          </a:solidFill>
        </p:spPr>
        <p:txBody>
          <a:bodyPr>
            <a:normAutofit fontScale="90000"/>
          </a:bodyPr>
          <a:lstStyle/>
          <a:p>
            <a:r>
              <a:rPr lang="en-GB" b="1" dirty="0" smtClean="0"/>
              <a:t/>
            </a:r>
            <a:br>
              <a:rPr lang="en-GB" b="1" dirty="0" smtClean="0"/>
            </a:br>
            <a:r>
              <a:rPr lang="en-GB" sz="4900" b="1" dirty="0" smtClean="0"/>
              <a:t>Installing </a:t>
            </a:r>
            <a:r>
              <a:rPr lang="en-GB" sz="4900" b="1" dirty="0"/>
              <a:t>a democratically elected government</a:t>
            </a:r>
            <a:r>
              <a:rPr lang="en-GB" b="1" dirty="0"/>
              <a:t>  - </a:t>
            </a:r>
            <a:r>
              <a:rPr lang="en-GB" sz="4000" b="1" i="1" dirty="0"/>
              <a:t>is the International Community in too much of a hurry?</a:t>
            </a:r>
            <a:r>
              <a:rPr lang="en-GB" b="1" i="1" dirty="0"/>
              <a:t/>
            </a:r>
            <a:br>
              <a:rPr lang="en-GB" b="1" i="1" dirty="0"/>
            </a:br>
            <a:endParaRPr lang="en-GB" b="1" dirty="0"/>
          </a:p>
        </p:txBody>
      </p:sp>
      <p:sp>
        <p:nvSpPr>
          <p:cNvPr id="3" name="Content Placeholder 2"/>
          <p:cNvSpPr>
            <a:spLocks noGrp="1"/>
          </p:cNvSpPr>
          <p:nvPr>
            <p:ph idx="1"/>
          </p:nvPr>
        </p:nvSpPr>
        <p:spPr>
          <a:xfrm>
            <a:off x="147917" y="1317812"/>
            <a:ext cx="11873753" cy="5392269"/>
          </a:xfrm>
          <a:solidFill>
            <a:srgbClr val="FFFFCC"/>
          </a:solidFill>
        </p:spPr>
        <p:txBody>
          <a:bodyPr/>
          <a:lstStyle/>
          <a:p>
            <a:r>
              <a:rPr lang="en-GB" dirty="0" err="1" smtClean="0"/>
              <a:t>BiH</a:t>
            </a:r>
            <a:r>
              <a:rPr lang="en-GB" dirty="0" smtClean="0"/>
              <a:t> elections held 10 months after Dayton. Those of Afghanistan 48 months</a:t>
            </a:r>
          </a:p>
          <a:p>
            <a:r>
              <a:rPr lang="en-GB" dirty="0" smtClean="0"/>
              <a:t>Only Iraq elections definitely called prematurely </a:t>
            </a:r>
          </a:p>
          <a:p>
            <a:r>
              <a:rPr lang="en-GB" dirty="0" smtClean="0"/>
              <a:t>However, prioritisation and sequencing of state building effort has been an issue in all 5 multi-dimensional missions</a:t>
            </a:r>
          </a:p>
          <a:p>
            <a:r>
              <a:rPr lang="en-GB" dirty="0" smtClean="0"/>
              <a:t>Building the state and winning better governance has been undermined by lack of focus on corruption</a:t>
            </a:r>
          </a:p>
          <a:p>
            <a:r>
              <a:rPr lang="en-GB" dirty="0" err="1" smtClean="0"/>
              <a:t>Doig</a:t>
            </a:r>
            <a:r>
              <a:rPr lang="en-GB" dirty="0" smtClean="0"/>
              <a:t> and </a:t>
            </a:r>
            <a:r>
              <a:rPr lang="en-GB" dirty="0" err="1" smtClean="0"/>
              <a:t>Tisné</a:t>
            </a:r>
            <a:r>
              <a:rPr lang="en-GB" dirty="0" smtClean="0"/>
              <a:t> finding:  the corruption agenda has traditionally been “downplayed and diluted”</a:t>
            </a:r>
          </a:p>
          <a:p>
            <a:r>
              <a:rPr lang="en-GB" dirty="0" smtClean="0"/>
              <a:t>Major risks if new administration can’t support new parliament:</a:t>
            </a:r>
          </a:p>
          <a:p>
            <a:pPr marL="0" indent="0">
              <a:buNone/>
            </a:pPr>
            <a:r>
              <a:rPr lang="en-GB" dirty="0"/>
              <a:t>	</a:t>
            </a:r>
            <a:r>
              <a:rPr lang="en-GB" dirty="0" smtClean="0"/>
              <a:t>-	time is of the essence</a:t>
            </a:r>
          </a:p>
          <a:p>
            <a:pPr marL="0" indent="0">
              <a:buNone/>
            </a:pPr>
            <a:r>
              <a:rPr lang="en-GB" dirty="0"/>
              <a:t>	</a:t>
            </a:r>
            <a:r>
              <a:rPr lang="en-GB" dirty="0" smtClean="0"/>
              <a:t>-	opportunity costs </a:t>
            </a:r>
            <a:endParaRPr lang="en-GB" dirty="0"/>
          </a:p>
        </p:txBody>
      </p:sp>
    </p:spTree>
    <p:extLst>
      <p:ext uri="{BB962C8B-B14F-4D97-AF65-F5344CB8AC3E}">
        <p14:creationId xmlns:p14="http://schemas.microsoft.com/office/powerpoint/2010/main" val="69762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5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500"/>
                                        <p:tgtEl>
                                          <p:spTgt spid="3">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471" y="94129"/>
            <a:ext cx="11954435" cy="779930"/>
          </a:xfrm>
          <a:solidFill>
            <a:srgbClr val="FFFFCC"/>
          </a:solidFill>
        </p:spPr>
        <p:txBody>
          <a:bodyPr>
            <a:normAutofit fontScale="90000"/>
          </a:bodyPr>
          <a:lstStyle/>
          <a:p>
            <a:r>
              <a:rPr lang="en-GB" dirty="0" smtClean="0"/>
              <a:t/>
            </a:r>
            <a:br>
              <a:rPr lang="en-GB" dirty="0" smtClean="0"/>
            </a:br>
            <a:r>
              <a:rPr lang="en-GB" b="1" dirty="0" smtClean="0"/>
              <a:t>Winning clean government - what does it entail?</a:t>
            </a:r>
            <a:r>
              <a:rPr lang="en-GB" dirty="0" smtClean="0"/>
              <a:t/>
            </a:r>
            <a:br>
              <a:rPr lang="en-GB" dirty="0" smtClean="0"/>
            </a:br>
            <a:endParaRPr lang="en-GB" dirty="0"/>
          </a:p>
        </p:txBody>
      </p:sp>
      <p:sp>
        <p:nvSpPr>
          <p:cNvPr id="3" name="Content Placeholder 2"/>
          <p:cNvSpPr>
            <a:spLocks noGrp="1"/>
          </p:cNvSpPr>
          <p:nvPr>
            <p:ph idx="1"/>
          </p:nvPr>
        </p:nvSpPr>
        <p:spPr>
          <a:xfrm>
            <a:off x="134471" y="981635"/>
            <a:ext cx="11954435" cy="5715000"/>
          </a:xfrm>
          <a:solidFill>
            <a:srgbClr val="FFFFCC"/>
          </a:solidFill>
        </p:spPr>
        <p:txBody>
          <a:bodyPr/>
          <a:lstStyle/>
          <a:p>
            <a:pPr>
              <a:lnSpc>
                <a:spcPct val="100000"/>
              </a:lnSpc>
              <a:spcBef>
                <a:spcPts val="0"/>
              </a:spcBef>
              <a:spcAft>
                <a:spcPts val="1200"/>
              </a:spcAft>
            </a:pPr>
            <a:r>
              <a:rPr lang="en-GB" dirty="0" smtClean="0"/>
              <a:t>  </a:t>
            </a:r>
            <a:r>
              <a:rPr lang="en-GB" sz="3600" dirty="0" smtClean="0"/>
              <a:t>“‘Clean’ means follow their money”  (Collier)</a:t>
            </a:r>
          </a:p>
          <a:p>
            <a:pPr>
              <a:lnSpc>
                <a:spcPct val="100000"/>
              </a:lnSpc>
              <a:spcBef>
                <a:spcPts val="0"/>
              </a:spcBef>
              <a:spcAft>
                <a:spcPts val="1200"/>
              </a:spcAft>
            </a:pPr>
            <a:r>
              <a:rPr lang="en-GB" sz="3600" dirty="0"/>
              <a:t> </a:t>
            </a:r>
            <a:r>
              <a:rPr lang="en-GB" sz="3600" dirty="0" smtClean="0"/>
              <a:t>  need for “accountants without borders” (Paddy Ashdown)</a:t>
            </a:r>
          </a:p>
          <a:p>
            <a:pPr>
              <a:spcBef>
                <a:spcPts val="3000"/>
              </a:spcBef>
            </a:pPr>
            <a:r>
              <a:rPr lang="en-GB" sz="3600" dirty="0"/>
              <a:t> </a:t>
            </a:r>
            <a:r>
              <a:rPr lang="en-GB" sz="3600" dirty="0" smtClean="0"/>
              <a:t>  </a:t>
            </a:r>
            <a:r>
              <a:rPr lang="en-GB" sz="3600" dirty="0" smtClean="0"/>
              <a:t>But not quite this simple if:</a:t>
            </a:r>
            <a:endParaRPr lang="en-GB" sz="3600" dirty="0" smtClean="0"/>
          </a:p>
          <a:p>
            <a:pPr marL="901700" indent="-457200">
              <a:buFontTx/>
              <a:buChar char="-"/>
            </a:pPr>
            <a:r>
              <a:rPr lang="en-GB" sz="3600" dirty="0" smtClean="0"/>
              <a:t>aim of TA is to make itself unnecessary as quickly as possible</a:t>
            </a:r>
          </a:p>
          <a:p>
            <a:pPr marL="901700" indent="-457200">
              <a:buFontTx/>
              <a:buChar char="-"/>
            </a:pPr>
            <a:r>
              <a:rPr lang="en-GB" sz="3600" dirty="0"/>
              <a:t>t</a:t>
            </a:r>
            <a:r>
              <a:rPr lang="en-GB" sz="3600" dirty="0" smtClean="0"/>
              <a:t>ransferring </a:t>
            </a:r>
            <a:r>
              <a:rPr lang="en-GB" sz="3600" dirty="0" smtClean="0"/>
              <a:t>skills and imbuing new culture takes time</a:t>
            </a:r>
          </a:p>
          <a:p>
            <a:pPr marL="901700" indent="-457200">
              <a:buFontTx/>
              <a:buChar char="-"/>
            </a:pPr>
            <a:r>
              <a:rPr lang="en-GB" sz="3600" dirty="0"/>
              <a:t>c</a:t>
            </a:r>
            <a:r>
              <a:rPr lang="en-GB" sz="3600" dirty="0" smtClean="0"/>
              <a:t>entre </a:t>
            </a:r>
            <a:r>
              <a:rPr lang="en-GB" sz="3600" dirty="0" smtClean="0"/>
              <a:t>to periphery money flows provide plenty of scope for </a:t>
            </a:r>
            <a:r>
              <a:rPr lang="en-GB" sz="3600" dirty="0" smtClean="0"/>
              <a:t>corruption, and addressing corruption in fragile, peripheral areas incurs high risk </a:t>
            </a:r>
            <a:endParaRPr lang="en-GB" sz="3600" dirty="0" smtClean="0"/>
          </a:p>
          <a:p>
            <a:pPr marL="0" indent="0">
              <a:buNone/>
            </a:pPr>
            <a:endParaRPr lang="en-GB" dirty="0"/>
          </a:p>
        </p:txBody>
      </p:sp>
    </p:spTree>
    <p:extLst>
      <p:ext uri="{BB962C8B-B14F-4D97-AF65-F5344CB8AC3E}">
        <p14:creationId xmlns:p14="http://schemas.microsoft.com/office/powerpoint/2010/main" val="3763482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918" y="0"/>
            <a:ext cx="11914094" cy="1021976"/>
          </a:xfrm>
          <a:solidFill>
            <a:srgbClr val="FFFFCC"/>
          </a:solidFill>
        </p:spPr>
        <p:txBody>
          <a:bodyPr>
            <a:normAutofit fontScale="90000"/>
          </a:bodyPr>
          <a:lstStyle/>
          <a:p>
            <a:r>
              <a:rPr lang="en-GB" sz="900" dirty="0" smtClean="0"/>
              <a:t/>
            </a:r>
            <a:br>
              <a:rPr lang="en-GB" sz="900" dirty="0" smtClean="0"/>
            </a:br>
            <a:r>
              <a:rPr lang="en-GB" b="1" dirty="0" smtClean="0"/>
              <a:t>Corruption </a:t>
            </a:r>
            <a:r>
              <a:rPr lang="en-GB" b="1" dirty="0"/>
              <a:t>- </a:t>
            </a:r>
            <a:r>
              <a:rPr lang="en-GB" b="1" i="1" dirty="0"/>
              <a:t>to what extent is it the cause of fragility?</a:t>
            </a:r>
            <a:br>
              <a:rPr lang="en-GB" b="1" i="1" dirty="0"/>
            </a:br>
            <a:r>
              <a:rPr lang="en-GB" b="1" i="1" dirty="0" smtClean="0"/>
              <a:t>A look first at the governance context:</a:t>
            </a:r>
            <a:endParaRPr lang="en-GB" b="1" dirty="0"/>
          </a:p>
        </p:txBody>
      </p:sp>
      <p:sp>
        <p:nvSpPr>
          <p:cNvPr id="3" name="Content Placeholder 2"/>
          <p:cNvSpPr>
            <a:spLocks noGrp="1"/>
          </p:cNvSpPr>
          <p:nvPr>
            <p:ph idx="1"/>
          </p:nvPr>
        </p:nvSpPr>
        <p:spPr>
          <a:xfrm>
            <a:off x="147918" y="1129553"/>
            <a:ext cx="11914094" cy="5728447"/>
          </a:xfrm>
          <a:solidFill>
            <a:srgbClr val="FFFFCC"/>
          </a:solidFill>
        </p:spPr>
        <p:txBody>
          <a:bodyPr/>
          <a:lstStyle/>
          <a:p>
            <a:pPr marL="0" indent="0">
              <a:buNone/>
            </a:pPr>
            <a:r>
              <a:rPr lang="en-GB" b="1" i="1" dirty="0"/>
              <a:t>Governance:</a:t>
            </a:r>
            <a:endParaRPr lang="en-GB" dirty="0"/>
          </a:p>
          <a:p>
            <a:pPr lvl="0"/>
            <a:r>
              <a:rPr lang="en-GB" dirty="0"/>
              <a:t>IBRD (2007) ~ “the manner in which</a:t>
            </a:r>
            <a:r>
              <a:rPr lang="en-US" dirty="0"/>
              <a:t> public officials and institutions acquire and exercise the authority to shape public policy and provide public goods and services”</a:t>
            </a:r>
            <a:endParaRPr lang="en-GB" dirty="0"/>
          </a:p>
          <a:p>
            <a:pPr lvl="0"/>
            <a:r>
              <a:rPr lang="en-GB" dirty="0" err="1"/>
              <a:t>AfDB</a:t>
            </a:r>
            <a:r>
              <a:rPr lang="en-GB" dirty="0"/>
              <a:t> ~ “a process referring to the way in which power is exercised in the management affairs of a nation”</a:t>
            </a:r>
          </a:p>
          <a:p>
            <a:pPr lvl="0"/>
            <a:r>
              <a:rPr lang="en-GB" dirty="0"/>
              <a:t>Kaufmann, et al, 1999 ~  </a:t>
            </a:r>
            <a:r>
              <a:rPr lang="en-US" dirty="0"/>
              <a:t>“the traditions and institutions by which authority in a country is exercised. This includes the process by which governments are selected, monitored and replaced; the capacity of the government to effectively formulate and implement sound policies; and the respect of citizens and the state for the institutions that govern economic and social interactions among them,”</a:t>
            </a:r>
            <a:endParaRPr lang="en-GB" dirty="0"/>
          </a:p>
          <a:p>
            <a:pPr marL="0" indent="0">
              <a:buNone/>
            </a:pPr>
            <a:r>
              <a:rPr lang="en-GB" dirty="0"/>
              <a:t>   </a:t>
            </a:r>
            <a:r>
              <a:rPr lang="en-GB" sz="2400" i="1" dirty="0"/>
              <a:t>Kaufmann, </a:t>
            </a:r>
            <a:r>
              <a:rPr lang="en-GB" sz="2400" i="1" dirty="0" err="1"/>
              <a:t>Kraay</a:t>
            </a:r>
            <a:r>
              <a:rPr lang="en-GB" sz="2400" i="1" dirty="0"/>
              <a:t>, and </a:t>
            </a:r>
            <a:r>
              <a:rPr lang="en-GB" sz="2400" i="1" dirty="0" err="1"/>
              <a:t>Zoido-Lobato´n</a:t>
            </a:r>
            <a:r>
              <a:rPr lang="en-GB" sz="2400" i="1" dirty="0"/>
              <a:t> , 1999,</a:t>
            </a:r>
          </a:p>
          <a:p>
            <a:endParaRPr lang="en-GB" dirty="0"/>
          </a:p>
        </p:txBody>
      </p:sp>
    </p:spTree>
    <p:extLst>
      <p:ext uri="{BB962C8B-B14F-4D97-AF65-F5344CB8AC3E}">
        <p14:creationId xmlns:p14="http://schemas.microsoft.com/office/powerpoint/2010/main" val="166382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29" y="107578"/>
            <a:ext cx="11940989" cy="981634"/>
          </a:xfrm>
          <a:solidFill>
            <a:srgbClr val="FFFFCC"/>
          </a:solidFill>
        </p:spPr>
        <p:txBody>
          <a:bodyPr>
            <a:normAutofit fontScale="90000"/>
          </a:bodyPr>
          <a:lstStyle/>
          <a:p>
            <a:r>
              <a:rPr lang="en-GB" b="1" dirty="0" smtClean="0"/>
              <a:t/>
            </a:r>
            <a:br>
              <a:rPr lang="en-GB" b="1" dirty="0" smtClean="0"/>
            </a:br>
            <a:r>
              <a:rPr lang="en-GB" b="1" dirty="0" smtClean="0"/>
              <a:t>Corruption - </a:t>
            </a:r>
            <a:r>
              <a:rPr lang="en-GB" b="1" i="1" dirty="0" smtClean="0"/>
              <a:t>to what extent is it the cause of fragility</a:t>
            </a:r>
            <a:r>
              <a:rPr lang="en-GB" b="1" i="1" dirty="0" smtClean="0"/>
              <a:t>?</a:t>
            </a:r>
            <a:r>
              <a:rPr lang="en-GB" b="1" i="1" dirty="0"/>
              <a:t/>
            </a:r>
            <a:br>
              <a:rPr lang="en-GB" b="1" i="1" dirty="0"/>
            </a:br>
            <a:r>
              <a:rPr lang="en-GB" b="1" i="1" dirty="0"/>
              <a:t>A look first at the governance context:</a:t>
            </a:r>
            <a:r>
              <a:rPr lang="en-GB" b="1" i="1" dirty="0" smtClean="0"/>
              <a:t/>
            </a:r>
            <a:br>
              <a:rPr lang="en-GB" b="1" i="1" dirty="0" smtClean="0"/>
            </a:br>
            <a:endParaRPr lang="en-GB" dirty="0"/>
          </a:p>
        </p:txBody>
      </p:sp>
      <p:sp>
        <p:nvSpPr>
          <p:cNvPr id="3" name="Content Placeholder 2"/>
          <p:cNvSpPr>
            <a:spLocks noGrp="1"/>
          </p:cNvSpPr>
          <p:nvPr>
            <p:ph idx="1"/>
          </p:nvPr>
        </p:nvSpPr>
        <p:spPr>
          <a:xfrm>
            <a:off x="94129" y="1210234"/>
            <a:ext cx="11940989" cy="5647765"/>
          </a:xfrm>
          <a:solidFill>
            <a:srgbClr val="FFFFCC"/>
          </a:solidFill>
        </p:spPr>
        <p:txBody>
          <a:bodyPr>
            <a:normAutofit fontScale="85000" lnSpcReduction="20000"/>
          </a:bodyPr>
          <a:lstStyle/>
          <a:p>
            <a:pPr marL="0" indent="0">
              <a:buNone/>
            </a:pPr>
            <a:r>
              <a:rPr lang="en-GB" b="1" dirty="0" smtClean="0"/>
              <a:t>The Dimensions of Governance</a:t>
            </a:r>
          </a:p>
          <a:p>
            <a:r>
              <a:rPr lang="en-GB" sz="3800" dirty="0" smtClean="0"/>
              <a:t>“Fundamental aspects of governance” are: graft, rule of law, and government effectiveness.  Other dimensions are: voice and accountability, political instability and violence, and regulatory burden.   </a:t>
            </a:r>
          </a:p>
          <a:p>
            <a:pPr marL="0" indent="0">
              <a:buNone/>
            </a:pPr>
            <a:r>
              <a:rPr lang="en-GB" dirty="0"/>
              <a:t> </a:t>
            </a:r>
            <a:r>
              <a:rPr lang="en-GB" dirty="0" smtClean="0"/>
              <a:t>  </a:t>
            </a:r>
            <a:r>
              <a:rPr lang="en-GB" i="1" dirty="0" smtClean="0"/>
              <a:t>Kaufmann, </a:t>
            </a:r>
            <a:r>
              <a:rPr lang="en-GB" i="1" dirty="0" err="1" smtClean="0"/>
              <a:t>Kraay</a:t>
            </a:r>
            <a:r>
              <a:rPr lang="en-GB" i="1" dirty="0" smtClean="0"/>
              <a:t> and </a:t>
            </a:r>
            <a:r>
              <a:rPr lang="en-GB" i="1" dirty="0" err="1" smtClean="0"/>
              <a:t>Zoido-Lobaton</a:t>
            </a:r>
            <a:r>
              <a:rPr lang="en-GB" i="1" dirty="0" smtClean="0"/>
              <a:t> 1999. </a:t>
            </a:r>
          </a:p>
          <a:p>
            <a:pPr marL="0" indent="0">
              <a:buNone/>
            </a:pPr>
            <a:endParaRPr lang="en-GB" sz="1400" dirty="0" smtClean="0"/>
          </a:p>
          <a:p>
            <a:r>
              <a:rPr lang="en-GB" sz="3800" dirty="0" smtClean="0"/>
              <a:t>Property rights and rule-based governance; the quality of budgetary &amp; financial management; the efficiency of revenue mobilization; the efficiency of public expenditures; and transparency, accountability and corruption. </a:t>
            </a:r>
            <a:endParaRPr lang="en-GB" sz="3800" dirty="0"/>
          </a:p>
          <a:p>
            <a:pPr marL="0" indent="0">
              <a:buNone/>
            </a:pPr>
            <a:r>
              <a:rPr lang="en-GB" dirty="0" smtClean="0"/>
              <a:t>   </a:t>
            </a:r>
            <a:r>
              <a:rPr lang="en-GB" i="1" dirty="0" smtClean="0"/>
              <a:t>World Bank CPIA indicators. </a:t>
            </a:r>
          </a:p>
          <a:p>
            <a:pPr marL="0" indent="0">
              <a:buNone/>
            </a:pPr>
            <a:endParaRPr lang="en-GB" sz="1400" dirty="0" smtClean="0"/>
          </a:p>
          <a:p>
            <a:pPr marL="0" indent="0">
              <a:buNone/>
            </a:pPr>
            <a:r>
              <a:rPr lang="en-GB" dirty="0" smtClean="0"/>
              <a:t>Source:  </a:t>
            </a:r>
            <a:r>
              <a:rPr lang="en-GB" i="1" dirty="0" smtClean="0"/>
              <a:t>“What is Governance?”  A World Bank article at URL:  http://go.worldbank.org/G2CHLXX0Q0</a:t>
            </a:r>
          </a:p>
          <a:p>
            <a:endParaRPr lang="en-GB" dirty="0"/>
          </a:p>
        </p:txBody>
      </p:sp>
    </p:spTree>
    <p:extLst>
      <p:ext uri="{BB962C8B-B14F-4D97-AF65-F5344CB8AC3E}">
        <p14:creationId xmlns:p14="http://schemas.microsoft.com/office/powerpoint/2010/main" val="312822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29" y="107576"/>
            <a:ext cx="11994777" cy="1156447"/>
          </a:xfrm>
          <a:solidFill>
            <a:srgbClr val="FFFFCC"/>
          </a:solidFill>
        </p:spPr>
        <p:txBody>
          <a:bodyPr>
            <a:normAutofit fontScale="90000"/>
          </a:bodyPr>
          <a:lstStyle/>
          <a:p>
            <a:r>
              <a:rPr lang="en-GB" b="1" dirty="0" smtClean="0"/>
              <a:t/>
            </a:r>
            <a:br>
              <a:rPr lang="en-GB" b="1" dirty="0" smtClean="0"/>
            </a:br>
            <a:r>
              <a:rPr lang="en-GB" sz="4900" b="1" dirty="0" smtClean="0"/>
              <a:t>Corruption - </a:t>
            </a:r>
            <a:r>
              <a:rPr lang="en-GB" sz="4900" b="1" i="1" dirty="0" smtClean="0"/>
              <a:t>to what extent is it the cause of fragility</a:t>
            </a:r>
            <a:r>
              <a:rPr lang="en-GB" sz="4900" b="1" i="1" dirty="0" smtClean="0"/>
              <a:t>?</a:t>
            </a:r>
            <a:br>
              <a:rPr lang="en-GB" sz="4900" b="1" i="1" dirty="0" smtClean="0"/>
            </a:br>
            <a:r>
              <a:rPr lang="en-GB" sz="4000" b="1" i="1" dirty="0" smtClean="0"/>
              <a:t>Two of many definitions of Corruption</a:t>
            </a:r>
            <a:r>
              <a:rPr lang="en-GB" b="1" i="1" dirty="0" smtClean="0"/>
              <a:t/>
            </a:r>
            <a:br>
              <a:rPr lang="en-GB" b="1" i="1" dirty="0" smtClean="0"/>
            </a:br>
            <a:endParaRPr lang="en-GB" dirty="0"/>
          </a:p>
        </p:txBody>
      </p:sp>
      <p:sp>
        <p:nvSpPr>
          <p:cNvPr id="3" name="Content Placeholder 2"/>
          <p:cNvSpPr>
            <a:spLocks noGrp="1"/>
          </p:cNvSpPr>
          <p:nvPr>
            <p:ph idx="1"/>
          </p:nvPr>
        </p:nvSpPr>
        <p:spPr>
          <a:xfrm>
            <a:off x="94128" y="1264024"/>
            <a:ext cx="11994777" cy="5446058"/>
          </a:xfrm>
          <a:solidFill>
            <a:srgbClr val="FFFFCC"/>
          </a:solidFill>
        </p:spPr>
        <p:txBody>
          <a:bodyPr>
            <a:normAutofit/>
          </a:bodyPr>
          <a:lstStyle/>
          <a:p>
            <a:pPr marL="0" indent="0">
              <a:buNone/>
            </a:pPr>
            <a:r>
              <a:rPr lang="en-GB" sz="3600" b="1" i="1" dirty="0" smtClean="0"/>
              <a:t>Corruption is:</a:t>
            </a:r>
            <a:r>
              <a:rPr lang="en-GB" sz="3600" dirty="0" smtClean="0"/>
              <a:t> </a:t>
            </a:r>
            <a:endParaRPr lang="en-GB" sz="3600" dirty="0"/>
          </a:p>
          <a:p>
            <a:pPr lvl="0"/>
            <a:r>
              <a:rPr lang="en-GB" sz="3600" dirty="0" smtClean="0"/>
              <a:t>“</a:t>
            </a:r>
            <a:r>
              <a:rPr lang="en-GB" sz="3600" dirty="0"/>
              <a:t>t</a:t>
            </a:r>
            <a:r>
              <a:rPr lang="en-GB" sz="3600" dirty="0" smtClean="0"/>
              <a:t>he </a:t>
            </a:r>
            <a:r>
              <a:rPr lang="en-GB" sz="3600" dirty="0"/>
              <a:t>abuse of public office for private gain” </a:t>
            </a:r>
            <a:r>
              <a:rPr lang="en-GB" sz="3600" dirty="0" smtClean="0"/>
              <a:t>~ (</a:t>
            </a:r>
            <a:r>
              <a:rPr lang="en-GB" dirty="0"/>
              <a:t>Transparency </a:t>
            </a:r>
            <a:r>
              <a:rPr lang="en-GB" dirty="0" smtClean="0"/>
              <a:t>International) ~ perhaps </a:t>
            </a:r>
            <a:r>
              <a:rPr lang="en-GB" dirty="0"/>
              <a:t>the most common definition.</a:t>
            </a:r>
          </a:p>
          <a:p>
            <a:pPr lvl="0"/>
            <a:r>
              <a:rPr lang="en-GB" sz="3600" dirty="0" smtClean="0"/>
              <a:t>“behaviour </a:t>
            </a:r>
            <a:r>
              <a:rPr lang="en-GB" sz="3600" dirty="0"/>
              <a:t>which deviates from the formal rules of conduct governing the actions of someone in a position of public authority because of private-regarding motives such as wealth, power or </a:t>
            </a:r>
            <a:r>
              <a:rPr lang="en-GB" sz="3600" dirty="0" smtClean="0"/>
              <a:t>status</a:t>
            </a:r>
            <a:r>
              <a:rPr lang="en-GB" dirty="0" smtClean="0"/>
              <a:t>*</a:t>
            </a:r>
            <a:r>
              <a:rPr lang="en-GB" sz="3600" dirty="0" smtClean="0"/>
              <a:t>” ~ </a:t>
            </a:r>
            <a:r>
              <a:rPr lang="en-GB" dirty="0" smtClean="0"/>
              <a:t>(Professor </a:t>
            </a:r>
            <a:r>
              <a:rPr lang="en-GB" dirty="0" err="1"/>
              <a:t>Mustaq</a:t>
            </a:r>
            <a:r>
              <a:rPr lang="en-GB" dirty="0"/>
              <a:t> </a:t>
            </a:r>
            <a:r>
              <a:rPr lang="en-GB" dirty="0" smtClean="0"/>
              <a:t>Khan)</a:t>
            </a:r>
            <a:r>
              <a:rPr lang="en-GB" sz="3600" dirty="0" smtClean="0"/>
              <a:t> </a:t>
            </a:r>
            <a:endParaRPr lang="en-GB" sz="3600" dirty="0"/>
          </a:p>
          <a:p>
            <a:pPr marL="0" indent="0">
              <a:buNone/>
            </a:pPr>
            <a:r>
              <a:rPr lang="en-GB" b="1" dirty="0" smtClean="0"/>
              <a:t>*</a:t>
            </a:r>
            <a:r>
              <a:rPr lang="en-GB" i="1" dirty="0" smtClean="0"/>
              <a:t> </a:t>
            </a:r>
            <a:r>
              <a:rPr lang="en-GB" sz="2400" i="1" dirty="0" smtClean="0"/>
              <a:t>From </a:t>
            </a:r>
            <a:r>
              <a:rPr lang="en-GB" sz="2400" i="1" dirty="0"/>
              <a:t>a Lecture on “Establishing effective anti-corruption measures in the state and corporate sectors in developing countries” given by Professor </a:t>
            </a:r>
            <a:r>
              <a:rPr lang="en-GB" sz="2400" i="1" dirty="0" err="1"/>
              <a:t>Mushtaq</a:t>
            </a:r>
            <a:r>
              <a:rPr lang="en-GB" sz="2400" i="1" dirty="0"/>
              <a:t> H. Khan of the School of Oriental and African Studies, University of London, at the International Centre for Parliamentary Studies, London, 13</a:t>
            </a:r>
            <a:r>
              <a:rPr lang="en-GB" sz="2400" i="1" baseline="30000" dirty="0"/>
              <a:t>th</a:t>
            </a:r>
            <a:r>
              <a:rPr lang="en-GB" sz="2400" i="1" dirty="0"/>
              <a:t> March 2012 </a:t>
            </a:r>
          </a:p>
          <a:p>
            <a:endParaRPr lang="en-GB" dirty="0"/>
          </a:p>
        </p:txBody>
      </p:sp>
    </p:spTree>
    <p:extLst>
      <p:ext uri="{BB962C8B-B14F-4D97-AF65-F5344CB8AC3E}">
        <p14:creationId xmlns:p14="http://schemas.microsoft.com/office/powerpoint/2010/main" val="1841682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471" y="107577"/>
            <a:ext cx="11927541" cy="887505"/>
          </a:xfrm>
          <a:solidFill>
            <a:srgbClr val="FFFFCC"/>
          </a:solidFill>
        </p:spPr>
        <p:txBody>
          <a:bodyPr>
            <a:normAutofit fontScale="90000"/>
          </a:bodyPr>
          <a:lstStyle/>
          <a:p>
            <a:r>
              <a:rPr lang="en-GB" b="1" dirty="0" smtClean="0"/>
              <a:t/>
            </a:r>
            <a:br>
              <a:rPr lang="en-GB" b="1" dirty="0" smtClean="0"/>
            </a:br>
            <a:r>
              <a:rPr lang="en-GB" b="1" dirty="0" smtClean="0"/>
              <a:t>Corruption - </a:t>
            </a:r>
            <a:r>
              <a:rPr lang="en-GB" b="1" i="1" dirty="0" smtClean="0"/>
              <a:t>to what extent is it the cause of fragility?</a:t>
            </a:r>
            <a:br>
              <a:rPr lang="en-GB" b="1" i="1" dirty="0" smtClean="0"/>
            </a:br>
            <a:endParaRPr lang="en-GB" dirty="0"/>
          </a:p>
        </p:txBody>
      </p:sp>
      <p:sp>
        <p:nvSpPr>
          <p:cNvPr id="3" name="Content Placeholder 2"/>
          <p:cNvSpPr>
            <a:spLocks noGrp="1"/>
          </p:cNvSpPr>
          <p:nvPr>
            <p:ph idx="1"/>
          </p:nvPr>
        </p:nvSpPr>
        <p:spPr>
          <a:xfrm>
            <a:off x="134471" y="1143000"/>
            <a:ext cx="11927541" cy="5540188"/>
          </a:xfrm>
          <a:solidFill>
            <a:srgbClr val="FFFFCC"/>
          </a:solidFill>
        </p:spPr>
        <p:txBody>
          <a:bodyPr>
            <a:normAutofit fontScale="85000" lnSpcReduction="20000"/>
          </a:bodyPr>
          <a:lstStyle/>
          <a:p>
            <a:pPr>
              <a:lnSpc>
                <a:spcPct val="110000"/>
              </a:lnSpc>
              <a:spcBef>
                <a:spcPts val="0"/>
              </a:spcBef>
              <a:spcAft>
                <a:spcPts val="1200"/>
              </a:spcAft>
            </a:pPr>
            <a:r>
              <a:rPr lang="en-GB" sz="3200" dirty="0" smtClean="0"/>
              <a:t>“whereas the root causes of intra state conflict are usually assumed to be poverty and economic inequality or clashes among different ethnic or religious groups, </a:t>
            </a:r>
            <a:r>
              <a:rPr lang="en-GB" sz="3300" b="1" dirty="0" smtClean="0"/>
              <a:t>the central cause of violent conflict  is weak governance institutions characterised by a lack of predictable and sustainable systems and </a:t>
            </a:r>
            <a:r>
              <a:rPr lang="en-GB" sz="3300" b="1" u="sng" dirty="0" smtClean="0"/>
              <a:t>by leaders who use public office to benefit themselves and their affiliates</a:t>
            </a:r>
            <a:r>
              <a:rPr lang="en-GB" sz="3300" u="sng" dirty="0" smtClean="0"/>
              <a:t>”. </a:t>
            </a:r>
          </a:p>
          <a:p>
            <a:pPr>
              <a:lnSpc>
                <a:spcPct val="110000"/>
              </a:lnSpc>
              <a:spcBef>
                <a:spcPts val="0"/>
              </a:spcBef>
              <a:spcAft>
                <a:spcPts val="1200"/>
              </a:spcAft>
            </a:pPr>
            <a:r>
              <a:rPr lang="en-GB" sz="3200" dirty="0"/>
              <a:t>“no progress can be made in promoting peace, development and protection of human rights unless appropriate governance and public administration institutions are </a:t>
            </a:r>
            <a:r>
              <a:rPr lang="en-GB" sz="3200" dirty="0" smtClean="0"/>
              <a:t>established”. </a:t>
            </a:r>
          </a:p>
          <a:p>
            <a:r>
              <a:rPr lang="en-GB" sz="3200" dirty="0"/>
              <a:t>a “common denominator (of any reform must be that) the public service must be seen to be fundamentally and positively different from (that of) the previous government</a:t>
            </a:r>
            <a:r>
              <a:rPr lang="en-GB" sz="3200" dirty="0" smtClean="0"/>
              <a:t>”.</a:t>
            </a:r>
          </a:p>
          <a:p>
            <a:pPr marL="0" indent="0">
              <a:buNone/>
            </a:pPr>
            <a:r>
              <a:rPr lang="en-GB" sz="900" dirty="0" smtClean="0"/>
              <a:t> </a:t>
            </a:r>
            <a:endParaRPr lang="en-GB" sz="900" dirty="0"/>
          </a:p>
          <a:p>
            <a:pPr marL="0" indent="0">
              <a:buNone/>
            </a:pPr>
            <a:r>
              <a:rPr lang="en-GB" sz="2400" i="1" dirty="0" smtClean="0"/>
              <a:t>Source</a:t>
            </a:r>
            <a:r>
              <a:rPr lang="en-GB" sz="2400" i="1" dirty="0"/>
              <a:t>:   </a:t>
            </a:r>
            <a:r>
              <a:rPr lang="en-GB" sz="2400" i="1" dirty="0" smtClean="0"/>
              <a:t>“Reconstructing </a:t>
            </a:r>
            <a:r>
              <a:rPr lang="en-GB" sz="2400" i="1" dirty="0"/>
              <a:t>Public Administration after </a:t>
            </a:r>
            <a:r>
              <a:rPr lang="en-GB" sz="2400" i="1" dirty="0" smtClean="0"/>
              <a:t>Conflict”, UN Department </a:t>
            </a:r>
            <a:r>
              <a:rPr lang="en-GB" sz="2400" i="1" dirty="0"/>
              <a:t>of Economic and Social Affairs (UN DESA),  29 August </a:t>
            </a:r>
            <a:r>
              <a:rPr lang="en-GB" sz="2400" i="1" dirty="0" smtClean="0"/>
              <a:t>2011, World </a:t>
            </a:r>
            <a:r>
              <a:rPr lang="en-GB" sz="2400" i="1" dirty="0"/>
              <a:t>Public Sector Report, New York, 2010,   ST/ESA/PAD/SER.E/135</a:t>
            </a:r>
          </a:p>
          <a:p>
            <a:pPr marL="0" indent="0">
              <a:buNone/>
            </a:pPr>
            <a:endParaRPr lang="en-GB" i="1" dirty="0"/>
          </a:p>
        </p:txBody>
      </p:sp>
    </p:spTree>
    <p:extLst>
      <p:ext uri="{BB962C8B-B14F-4D97-AF65-F5344CB8AC3E}">
        <p14:creationId xmlns:p14="http://schemas.microsoft.com/office/powerpoint/2010/main" val="320750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471" y="134471"/>
            <a:ext cx="11927541" cy="1008529"/>
          </a:xfrm>
          <a:solidFill>
            <a:srgbClr val="FFFFCC"/>
          </a:solidFill>
        </p:spPr>
        <p:txBody>
          <a:bodyPr/>
          <a:lstStyle/>
          <a:p>
            <a:r>
              <a:rPr lang="en-GB" b="1" dirty="0" smtClean="0"/>
              <a:t>Corruption - </a:t>
            </a:r>
            <a:r>
              <a:rPr lang="en-GB" b="1" i="1" dirty="0" smtClean="0"/>
              <a:t>to what extent is it the cause of fragility?</a:t>
            </a:r>
            <a:endParaRPr lang="en-GB" dirty="0"/>
          </a:p>
        </p:txBody>
      </p:sp>
      <p:sp>
        <p:nvSpPr>
          <p:cNvPr id="3" name="Content Placeholder 2"/>
          <p:cNvSpPr>
            <a:spLocks noGrp="1"/>
          </p:cNvSpPr>
          <p:nvPr>
            <p:ph idx="1"/>
          </p:nvPr>
        </p:nvSpPr>
        <p:spPr>
          <a:xfrm>
            <a:off x="134471" y="1290918"/>
            <a:ext cx="11927541" cy="5378823"/>
          </a:xfrm>
          <a:solidFill>
            <a:srgbClr val="FFFFCC"/>
          </a:solidFill>
        </p:spPr>
        <p:txBody>
          <a:bodyPr/>
          <a:lstStyle/>
          <a:p>
            <a:pPr marL="0" indent="0">
              <a:buNone/>
            </a:pPr>
            <a:r>
              <a:rPr lang="en-GB" sz="3600" dirty="0" smtClean="0"/>
              <a:t>The OECD view corroborates that of UNDESA:</a:t>
            </a:r>
          </a:p>
          <a:p>
            <a:pPr marL="0" indent="0">
              <a:buNone/>
            </a:pPr>
            <a:r>
              <a:rPr lang="en-GB" sz="3600" b="1" i="1" dirty="0" smtClean="0"/>
              <a:t>“</a:t>
            </a:r>
            <a:r>
              <a:rPr lang="en-GB" sz="3600" b="1" i="1" dirty="0"/>
              <a:t>Corruption lies at the core of fragility. Certain forms of corruption can fundamentally delegitimize the state”. </a:t>
            </a:r>
            <a:endParaRPr lang="en-GB" sz="3600" b="1" i="1" dirty="0" smtClean="0"/>
          </a:p>
          <a:p>
            <a:pPr marL="0" indent="0">
              <a:buNone/>
            </a:pPr>
            <a:endParaRPr lang="en-GB" sz="1200" i="1" dirty="0"/>
          </a:p>
          <a:p>
            <a:pPr marL="0" indent="0">
              <a:buNone/>
            </a:pPr>
            <a:r>
              <a:rPr lang="en-GB" sz="3600" dirty="0" smtClean="0"/>
              <a:t>The OECD </a:t>
            </a:r>
            <a:r>
              <a:rPr lang="en-GB" sz="3600" dirty="0"/>
              <a:t>propose that donors should place stress upon having:</a:t>
            </a:r>
          </a:p>
          <a:p>
            <a:pPr lvl="0"/>
            <a:r>
              <a:rPr lang="en-GB" sz="3600" i="1" dirty="0"/>
              <a:t>“robust accountability mechanisms”</a:t>
            </a:r>
            <a:r>
              <a:rPr lang="en-GB" sz="3600" dirty="0"/>
              <a:t>; and</a:t>
            </a:r>
          </a:p>
          <a:p>
            <a:pPr lvl="0"/>
            <a:r>
              <a:rPr lang="en-GB" sz="3600" i="1" dirty="0"/>
              <a:t>“structures that address inequities and inequalities’ and that ‘promote accountability and transparency”</a:t>
            </a:r>
            <a:r>
              <a:rPr lang="en-GB" sz="3600" dirty="0"/>
              <a:t>.</a:t>
            </a:r>
          </a:p>
          <a:p>
            <a:endParaRPr lang="en-GB" dirty="0"/>
          </a:p>
        </p:txBody>
      </p:sp>
    </p:spTree>
    <p:extLst>
      <p:ext uri="{BB962C8B-B14F-4D97-AF65-F5344CB8AC3E}">
        <p14:creationId xmlns:p14="http://schemas.microsoft.com/office/powerpoint/2010/main" val="17268126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4" y="121025"/>
            <a:ext cx="11940988" cy="968187"/>
          </a:xfrm>
          <a:solidFill>
            <a:srgbClr val="FFFFCC"/>
          </a:solidFill>
        </p:spPr>
        <p:txBody>
          <a:bodyPr/>
          <a:lstStyle/>
          <a:p>
            <a:r>
              <a:rPr lang="en-GB" b="1" dirty="0" smtClean="0"/>
              <a:t>Corruption - </a:t>
            </a:r>
            <a:r>
              <a:rPr lang="en-GB" b="1" i="1" dirty="0" smtClean="0"/>
              <a:t>to what extent is it the cause of fragility?</a:t>
            </a:r>
            <a:endParaRPr lang="en-GB" dirty="0"/>
          </a:p>
        </p:txBody>
      </p:sp>
      <p:sp>
        <p:nvSpPr>
          <p:cNvPr id="3" name="Content Placeholder 2"/>
          <p:cNvSpPr>
            <a:spLocks noGrp="1"/>
          </p:cNvSpPr>
          <p:nvPr>
            <p:ph idx="1"/>
          </p:nvPr>
        </p:nvSpPr>
        <p:spPr>
          <a:xfrm>
            <a:off x="121024" y="1264024"/>
            <a:ext cx="11940988" cy="5446058"/>
          </a:xfrm>
          <a:solidFill>
            <a:srgbClr val="FFFFCC"/>
          </a:solidFill>
        </p:spPr>
        <p:txBody>
          <a:bodyPr/>
          <a:lstStyle/>
          <a:p>
            <a:pPr marL="0" indent="0">
              <a:buNone/>
            </a:pPr>
            <a:r>
              <a:rPr lang="en-GB" b="1" dirty="0" smtClean="0"/>
              <a:t>Concerns in addressing corruption:</a:t>
            </a:r>
          </a:p>
          <a:p>
            <a:pPr>
              <a:buFont typeface="Wingdings" panose="05000000000000000000" pitchFamily="2" charset="2"/>
              <a:buChar char="Ø"/>
            </a:pPr>
            <a:r>
              <a:rPr lang="en-GB" dirty="0"/>
              <a:t> </a:t>
            </a:r>
            <a:r>
              <a:rPr lang="en-GB" dirty="0" smtClean="0"/>
              <a:t> indirect approach of donors (e.g. through PFM)</a:t>
            </a:r>
          </a:p>
          <a:p>
            <a:pPr>
              <a:buFont typeface="Wingdings" panose="05000000000000000000" pitchFamily="2" charset="2"/>
              <a:buChar char="Ø"/>
            </a:pPr>
            <a:r>
              <a:rPr lang="en-GB" dirty="0"/>
              <a:t> </a:t>
            </a:r>
            <a:r>
              <a:rPr lang="en-GB" dirty="0" smtClean="0"/>
              <a:t> difficult questions =&gt; denial =&gt; strained relationships =&gt; potential for negotiated peace to flounder</a:t>
            </a:r>
          </a:p>
          <a:p>
            <a:pPr>
              <a:buFont typeface="Wingdings" panose="05000000000000000000" pitchFamily="2" charset="2"/>
              <a:buChar char="Ø"/>
            </a:pPr>
            <a:r>
              <a:rPr lang="en-GB" dirty="0"/>
              <a:t> </a:t>
            </a:r>
            <a:r>
              <a:rPr lang="en-GB" dirty="0" smtClean="0"/>
              <a:t> possibility of amnesty</a:t>
            </a:r>
          </a:p>
          <a:p>
            <a:pPr>
              <a:buFont typeface="Wingdings" panose="05000000000000000000" pitchFamily="2" charset="2"/>
              <a:buChar char="Ø"/>
            </a:pPr>
            <a:r>
              <a:rPr lang="en-GB" dirty="0"/>
              <a:t> </a:t>
            </a:r>
            <a:r>
              <a:rPr lang="en-GB" dirty="0" smtClean="0"/>
              <a:t> lack of joined-up working</a:t>
            </a:r>
          </a:p>
          <a:p>
            <a:pPr>
              <a:buFont typeface="Wingdings" panose="05000000000000000000" pitchFamily="2" charset="2"/>
              <a:buChar char="q"/>
            </a:pPr>
            <a:r>
              <a:rPr lang="en-GB" dirty="0"/>
              <a:t> </a:t>
            </a:r>
            <a:r>
              <a:rPr lang="en-GB" dirty="0" smtClean="0"/>
              <a:t> challenge to take cross-cutting approach to anti corruption</a:t>
            </a:r>
          </a:p>
          <a:p>
            <a:pPr>
              <a:buFont typeface="Wingdings" panose="05000000000000000000" pitchFamily="2" charset="2"/>
              <a:buChar char="q"/>
            </a:pPr>
            <a:r>
              <a:rPr lang="en-GB" dirty="0"/>
              <a:t> </a:t>
            </a:r>
            <a:r>
              <a:rPr lang="en-GB" dirty="0" smtClean="0"/>
              <a:t> two teams (anti corruption + peace/state building) , two conceptual   approaches</a:t>
            </a:r>
          </a:p>
          <a:p>
            <a:pPr>
              <a:buFont typeface="Wingdings" panose="05000000000000000000" pitchFamily="2" charset="2"/>
              <a:buChar char="q"/>
            </a:pPr>
            <a:r>
              <a:rPr lang="en-GB" dirty="0"/>
              <a:t> </a:t>
            </a:r>
            <a:r>
              <a:rPr lang="en-GB" dirty="0" smtClean="0"/>
              <a:t> no agreement on prioritisation and sequencing </a:t>
            </a:r>
          </a:p>
          <a:p>
            <a:pPr>
              <a:buFont typeface="Wingdings" panose="05000000000000000000" pitchFamily="2" charset="2"/>
              <a:buChar char="q"/>
            </a:pPr>
            <a:r>
              <a:rPr lang="en-GB" dirty="0" smtClean="0"/>
              <a:t>  no focus upon or understanding of systemic corruption</a:t>
            </a:r>
            <a:endParaRPr lang="en-GB" dirty="0"/>
          </a:p>
        </p:txBody>
      </p:sp>
    </p:spTree>
    <p:extLst>
      <p:ext uri="{BB962C8B-B14F-4D97-AF65-F5344CB8AC3E}">
        <p14:creationId xmlns:p14="http://schemas.microsoft.com/office/powerpoint/2010/main" val="302169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5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500"/>
                                        <p:tgtEl>
                                          <p:spTgt spid="3">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500"/>
                                        <p:tgtEl>
                                          <p:spTgt spid="3">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8" end="8"/>
                                            </p:txEl>
                                          </p:spTgt>
                                        </p:tgtEl>
                                        <p:attrNameLst>
                                          <p:attrName>style.visibility</p:attrName>
                                        </p:attrNameLst>
                                      </p:cBhvr>
                                      <p:to>
                                        <p:strVal val="visible"/>
                                      </p:to>
                                    </p:set>
                                    <p:animEffect transition="in" filter="fade">
                                      <p:cBhvr>
                                        <p:cTn id="5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121025"/>
            <a:ext cx="11954435" cy="833716"/>
          </a:xfrm>
          <a:solidFill>
            <a:srgbClr val="FFFFCC"/>
          </a:solidFill>
        </p:spPr>
        <p:txBody>
          <a:bodyPr/>
          <a:lstStyle/>
          <a:p>
            <a:r>
              <a:rPr lang="en-GB" b="1" dirty="0" smtClean="0"/>
              <a:t>Conclusions</a:t>
            </a:r>
            <a:endParaRPr lang="en-GB" b="1" dirty="0"/>
          </a:p>
        </p:txBody>
      </p:sp>
      <p:sp>
        <p:nvSpPr>
          <p:cNvPr id="3" name="Content Placeholder 2"/>
          <p:cNvSpPr>
            <a:spLocks noGrp="1"/>
          </p:cNvSpPr>
          <p:nvPr>
            <p:ph idx="1"/>
          </p:nvPr>
        </p:nvSpPr>
        <p:spPr>
          <a:xfrm>
            <a:off x="121023" y="1075765"/>
            <a:ext cx="11954435" cy="5620870"/>
          </a:xfrm>
          <a:solidFill>
            <a:srgbClr val="FFFFCC"/>
          </a:solidFill>
        </p:spPr>
        <p:txBody>
          <a:bodyPr>
            <a:normAutofit lnSpcReduction="10000"/>
          </a:bodyPr>
          <a:lstStyle/>
          <a:p>
            <a:pPr marL="514350" indent="-514350">
              <a:buFont typeface="+mj-lt"/>
              <a:buAutoNum type="arabicPeriod"/>
            </a:pPr>
            <a:r>
              <a:rPr lang="en-GB" dirty="0" smtClean="0"/>
              <a:t>Sustainable state building undermined by weak </a:t>
            </a:r>
            <a:r>
              <a:rPr lang="en-GB" dirty="0" smtClean="0"/>
              <a:t>/ ‘un-joined-up’ governance </a:t>
            </a:r>
            <a:r>
              <a:rPr lang="en-GB" dirty="0" smtClean="0"/>
              <a:t>/ anti-corruption </a:t>
            </a:r>
            <a:r>
              <a:rPr lang="en-GB" dirty="0" smtClean="0"/>
              <a:t>agenda </a:t>
            </a:r>
            <a:endParaRPr lang="en-GB" dirty="0" smtClean="0"/>
          </a:p>
          <a:p>
            <a:pPr marL="514350" indent="-514350">
              <a:buFont typeface="+mj-lt"/>
              <a:buAutoNum type="arabicPeriod"/>
            </a:pPr>
            <a:r>
              <a:rPr lang="en-GB" dirty="0" smtClean="0"/>
              <a:t>Allowing systems, procedures and personnel to become embedded can negatively impact on public service provision and lead to fragility</a:t>
            </a:r>
          </a:p>
          <a:p>
            <a:pPr marL="514350" indent="-514350">
              <a:buFont typeface="+mj-lt"/>
              <a:buAutoNum type="arabicPeriod"/>
            </a:pPr>
            <a:r>
              <a:rPr lang="en-GB" dirty="0" smtClean="0"/>
              <a:t>Robust prioritisation and sequencing necessary</a:t>
            </a:r>
          </a:p>
          <a:p>
            <a:pPr marL="514350" indent="-514350">
              <a:buFont typeface="+mj-lt"/>
              <a:buAutoNum type="arabicPeriod"/>
            </a:pPr>
            <a:r>
              <a:rPr lang="en-GB" dirty="0" smtClean="0"/>
              <a:t>Corruption sensitive approach necessary</a:t>
            </a:r>
          </a:p>
          <a:p>
            <a:pPr marL="514350" indent="-514350">
              <a:buFont typeface="+mj-lt"/>
              <a:buAutoNum type="arabicPeriod"/>
            </a:pPr>
            <a:r>
              <a:rPr lang="en-GB" dirty="0" smtClean="0"/>
              <a:t>Adequate resourcing required + security from backlash</a:t>
            </a:r>
          </a:p>
          <a:p>
            <a:pPr marL="514350" indent="-514350">
              <a:buFont typeface="+mj-lt"/>
              <a:buAutoNum type="arabicPeriod"/>
            </a:pPr>
            <a:r>
              <a:rPr lang="en-GB" dirty="0" smtClean="0"/>
              <a:t>Foundations should be laid for initiatives outside the state-building period (e.g. for civic education)</a:t>
            </a:r>
          </a:p>
          <a:p>
            <a:pPr marL="514350" indent="-514350">
              <a:buFont typeface="+mj-lt"/>
              <a:buAutoNum type="arabicPeriod"/>
            </a:pPr>
            <a:r>
              <a:rPr lang="en-GB" dirty="0" smtClean="0"/>
              <a:t>Upfront agreement between donors and government critical</a:t>
            </a:r>
          </a:p>
          <a:p>
            <a:pPr marL="514350" indent="-514350">
              <a:buFont typeface="+mj-lt"/>
              <a:buAutoNum type="arabicPeriod"/>
            </a:pPr>
            <a:r>
              <a:rPr lang="en-GB" dirty="0" smtClean="0"/>
              <a:t>Remember corruption feeds corruption and increases inequalities </a:t>
            </a:r>
          </a:p>
          <a:p>
            <a:pPr marL="514350" indent="-514350">
              <a:buFont typeface="+mj-lt"/>
              <a:buAutoNum type="arabicPeriod"/>
            </a:pPr>
            <a:r>
              <a:rPr lang="en-GB" dirty="0" smtClean="0"/>
              <a:t>The public service should support government with integrity and without corruption</a:t>
            </a:r>
            <a:endParaRPr lang="en-GB" dirty="0"/>
          </a:p>
        </p:txBody>
      </p:sp>
    </p:spTree>
    <p:extLst>
      <p:ext uri="{BB962C8B-B14F-4D97-AF65-F5344CB8AC3E}">
        <p14:creationId xmlns:p14="http://schemas.microsoft.com/office/powerpoint/2010/main" val="2606238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5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500"/>
                                        <p:tgtEl>
                                          <p:spTgt spid="3">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500"/>
                                        <p:tgtEl>
                                          <p:spTgt spid="3">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8" end="8"/>
                                            </p:txEl>
                                          </p:spTgt>
                                        </p:tgtEl>
                                        <p:attrNameLst>
                                          <p:attrName>style.visibility</p:attrName>
                                        </p:attrNameLst>
                                      </p:cBhvr>
                                      <p:to>
                                        <p:strVal val="visible"/>
                                      </p:to>
                                    </p:set>
                                    <p:animEffect transition="in" filter="fade">
                                      <p:cBhvr>
                                        <p:cTn id="5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TotalTime>
  <Words>1451</Words>
  <Application>Microsoft Office PowerPoint</Application>
  <PresentationFormat>Widescreen</PresentationFormat>
  <Paragraphs>115</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Wingdings</vt:lpstr>
      <vt:lpstr>Office Theme</vt:lpstr>
      <vt:lpstr>Re-thinking Post Conflict State Building: Developing Better Governance and Fighting Corruption - Have we got it right? </vt:lpstr>
      <vt:lpstr>4 Key Questions</vt:lpstr>
      <vt:lpstr>State Building - a definition from OECD / DAC</vt:lpstr>
      <vt:lpstr> Re-thinking state building - do we need to? </vt:lpstr>
      <vt:lpstr>Re-thinking state building - do we need to? Paul Collier’s critique of the ‘Conventional approach’:</vt:lpstr>
      <vt:lpstr>Re-thinking state building - do we need to? Paul Collier’s ‘New Rules for Rebuilding a Broken State’: </vt:lpstr>
      <vt:lpstr>Re-thinking state building - do we need to? A need to re-think Collier’s analysis and proposals:</vt:lpstr>
      <vt:lpstr> Installing a democratically elected government  - is the International Community in too much of a hurry? </vt:lpstr>
      <vt:lpstr> Winning clean government - what does it entail? </vt:lpstr>
      <vt:lpstr> Corruption - to what extent is it the cause of fragility? A look first at the governance context:</vt:lpstr>
      <vt:lpstr> Corruption - to what extent is it the cause of fragility? A look first at the governance context: </vt:lpstr>
      <vt:lpstr> Corruption - to what extent is it the cause of fragility? Two of many definitions of Corruption </vt:lpstr>
      <vt:lpstr> Corruption - to what extent is it the cause of fragility? </vt:lpstr>
      <vt:lpstr>Corruption - to what extent is it the cause of fragility?</vt:lpstr>
      <vt:lpstr>Corruption - to what extent is it the cause of fragility?</vt:lpstr>
      <vt:lpstr>Conclusions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Re-thinking Post Conflict State Building: Developing Better Governance and Fighting Corruption - Have we got it right? </dc:title>
  <dc:creator>Keith Sargent</dc:creator>
  <cp:lastModifiedBy>Keith Sargent</cp:lastModifiedBy>
  <cp:revision>9</cp:revision>
  <dcterms:created xsi:type="dcterms:W3CDTF">2014-03-12T19:32:24Z</dcterms:created>
  <dcterms:modified xsi:type="dcterms:W3CDTF">2014-03-18T13:08:44Z</dcterms:modified>
</cp:coreProperties>
</file>