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0" r:id="rId2"/>
    <p:sldId id="282" r:id="rId3"/>
    <p:sldId id="284" r:id="rId4"/>
    <p:sldId id="263" r:id="rId5"/>
    <p:sldId id="262" r:id="rId6"/>
    <p:sldId id="266" r:id="rId7"/>
    <p:sldId id="267" r:id="rId8"/>
    <p:sldId id="264" r:id="rId9"/>
    <p:sldId id="261" r:id="rId10"/>
    <p:sldId id="283" r:id="rId11"/>
    <p:sldId id="268" r:id="rId12"/>
    <p:sldId id="269" r:id="rId13"/>
    <p:sldId id="281" r:id="rId14"/>
    <p:sldId id="271" r:id="rId15"/>
    <p:sldId id="274" r:id="rId16"/>
    <p:sldId id="272" r:id="rId17"/>
    <p:sldId id="265" r:id="rId18"/>
    <p:sldId id="280"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6" d="100"/>
          <a:sy n="66" d="100"/>
        </p:scale>
        <p:origin x="-150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E47748-84E2-4FCE-86A8-5A294DE0359A}" type="datetimeFigureOut">
              <a:rPr lang="en-GB" smtClean="0"/>
              <a:t>24/02/2014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2B289-EC03-4581-A1C1-0878F93304F1}" type="slidenum">
              <a:rPr lang="en-GB" smtClean="0"/>
              <a:t>‹#›</a:t>
            </a:fld>
            <a:endParaRPr lang="en-GB"/>
          </a:p>
        </p:txBody>
      </p:sp>
    </p:spTree>
    <p:extLst>
      <p:ext uri="{BB962C8B-B14F-4D97-AF65-F5344CB8AC3E}">
        <p14:creationId xmlns:p14="http://schemas.microsoft.com/office/powerpoint/2010/main" val="2644980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50E2DB8-87F8-4FBF-B2EB-852B9F736007}" type="datetimeFigureOut">
              <a:rPr lang="en-GB" smtClean="0"/>
              <a:t>24/02/2014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331629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50E2DB8-87F8-4FBF-B2EB-852B9F736007}" type="datetimeFigureOut">
              <a:rPr lang="en-GB" smtClean="0"/>
              <a:t>24/02/2014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1440680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0E2DB8-87F8-4FBF-B2EB-852B9F736007}" type="datetimeFigureOut">
              <a:rPr lang="en-GB" smtClean="0"/>
              <a:t>24/02/2014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3620433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50E2DB8-87F8-4FBF-B2EB-852B9F736007}" type="datetimeFigureOut">
              <a:rPr lang="en-GB" smtClean="0"/>
              <a:t>24/02/2014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80097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50E2DB8-87F8-4FBF-B2EB-852B9F736007}" type="datetimeFigureOut">
              <a:rPr lang="en-GB" smtClean="0"/>
              <a:t>24/02/2014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252944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50E2DB8-87F8-4FBF-B2EB-852B9F736007}" type="datetimeFigureOut">
              <a:rPr lang="en-GB" smtClean="0"/>
              <a:t>24/02/2014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2603316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E2DB8-87F8-4FBF-B2EB-852B9F736007}" type="datetimeFigureOut">
              <a:rPr lang="en-GB" smtClean="0"/>
              <a:t>24/02/2014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3758204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E2DB8-87F8-4FBF-B2EB-852B9F736007}" type="datetimeFigureOut">
              <a:rPr lang="en-GB" smtClean="0"/>
              <a:t>24/02/2014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2475285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0E2DB8-87F8-4FBF-B2EB-852B9F736007}" type="datetimeFigureOut">
              <a:rPr lang="en-GB" smtClean="0"/>
              <a:t>24/02/2014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418110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50E2DB8-87F8-4FBF-B2EB-852B9F736007}" type="datetimeFigureOut">
              <a:rPr lang="en-GB" smtClean="0"/>
              <a:t>24/02/2014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2766353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50E2DB8-87F8-4FBF-B2EB-852B9F736007}" type="datetimeFigureOut">
              <a:rPr lang="en-GB" smtClean="0"/>
              <a:t>24/02/2014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06E65-BAE0-4D4D-8781-5E63253F9520}" type="slidenum">
              <a:rPr lang="en-GB" smtClean="0"/>
              <a:t>‹#›</a:t>
            </a:fld>
            <a:endParaRPr lang="en-GB"/>
          </a:p>
        </p:txBody>
      </p:sp>
    </p:spTree>
    <p:extLst>
      <p:ext uri="{BB962C8B-B14F-4D97-AF65-F5344CB8AC3E}">
        <p14:creationId xmlns:p14="http://schemas.microsoft.com/office/powerpoint/2010/main" val="3363628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E2DB8-87F8-4FBF-B2EB-852B9F736007}" type="datetimeFigureOut">
              <a:rPr lang="en-GB" smtClean="0"/>
              <a:t>24/02/2014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06E65-BAE0-4D4D-8781-5E63253F9520}" type="slidenum">
              <a:rPr lang="en-GB" smtClean="0"/>
              <a:t>‹#›</a:t>
            </a:fld>
            <a:endParaRPr lang="en-GB"/>
          </a:p>
        </p:txBody>
      </p:sp>
    </p:spTree>
    <p:extLst>
      <p:ext uri="{BB962C8B-B14F-4D97-AF65-F5344CB8AC3E}">
        <p14:creationId xmlns:p14="http://schemas.microsoft.com/office/powerpoint/2010/main" val="3435383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r>
              <a:rPr lang="en-GB" sz="2800" b="1" dirty="0" smtClean="0"/>
              <a:t>SECURITY, CONFLICT AND INTERNATIONAL DEVELOPMENT (SCID) PROGRAMME</a:t>
            </a:r>
            <a:r>
              <a:rPr lang="en-GB" sz="3200" b="1" dirty="0" smtClean="0"/>
              <a:t/>
            </a:r>
            <a:br>
              <a:rPr lang="en-GB" sz="3200" b="1" dirty="0" smtClean="0"/>
            </a:br>
            <a:r>
              <a:rPr lang="en-GB" sz="3200" b="1" dirty="0" smtClean="0"/>
              <a:t/>
            </a:r>
            <a:br>
              <a:rPr lang="en-GB" sz="3200" b="1" dirty="0" smtClean="0"/>
            </a:br>
            <a:r>
              <a:rPr lang="en-GB" sz="3200" b="1" dirty="0"/>
              <a:t/>
            </a:r>
            <a:br>
              <a:rPr lang="en-GB" sz="3200" b="1" dirty="0"/>
            </a:br>
            <a:r>
              <a:rPr lang="en-GB" sz="3600" b="1" dirty="0" smtClean="0"/>
              <a:t>HOLISTIC SECURITY – A PRACTITIONER’S PERSPECTIVE </a:t>
            </a:r>
            <a:r>
              <a:rPr lang="en-GB" sz="3200" b="1" dirty="0" smtClean="0"/>
              <a:t/>
            </a:r>
            <a:br>
              <a:rPr lang="en-GB" sz="3200" b="1" dirty="0" smtClean="0"/>
            </a:br>
            <a:r>
              <a:rPr lang="en-GB" sz="3200" b="1" dirty="0" smtClean="0"/>
              <a:t/>
            </a:r>
            <a:br>
              <a:rPr lang="en-GB" sz="3200" b="1" dirty="0" smtClean="0"/>
            </a:br>
            <a:r>
              <a:rPr lang="en-GB" sz="3200" b="1" dirty="0" smtClean="0"/>
              <a:t>by</a:t>
            </a:r>
            <a:br>
              <a:rPr lang="en-GB" sz="3200" b="1" dirty="0" smtClean="0"/>
            </a:br>
            <a:r>
              <a:rPr lang="en-GB" sz="2800" b="1" dirty="0" smtClean="0"/>
              <a:t/>
            </a:r>
            <a:br>
              <a:rPr lang="en-GB" sz="2800" b="1" dirty="0" smtClean="0"/>
            </a:br>
            <a:r>
              <a:rPr lang="en-GB" sz="2800" b="1" dirty="0" smtClean="0"/>
              <a:t>PHILIP WILKINSON OBE, MPHIL, MRSAWS, MCGLI</a:t>
            </a:r>
            <a:r>
              <a:rPr lang="en-GB" sz="2800" b="1" dirty="0"/>
              <a:t/>
            </a:r>
            <a:br>
              <a:rPr lang="en-GB" sz="2800" b="1" dirty="0"/>
            </a:br>
            <a:r>
              <a:rPr lang="en-GB" sz="3200" b="1" dirty="0" smtClean="0"/>
              <a:t/>
            </a:r>
            <a:br>
              <a:rPr lang="en-GB" sz="3200" b="1" dirty="0" smtClean="0"/>
            </a:br>
            <a:endParaRPr lang="en-GB" sz="3200" b="1" dirty="0"/>
          </a:p>
        </p:txBody>
      </p:sp>
    </p:spTree>
    <p:extLst>
      <p:ext uri="{BB962C8B-B14F-4D97-AF65-F5344CB8AC3E}">
        <p14:creationId xmlns:p14="http://schemas.microsoft.com/office/powerpoint/2010/main" val="3692660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4632" cy="7560840"/>
          </a:xfrm>
        </p:spPr>
        <p:txBody>
          <a:bodyPr>
            <a:noAutofit/>
          </a:bodyPr>
          <a:lstStyle/>
          <a:p>
            <a:pPr algn="l"/>
            <a:r>
              <a:rPr lang="en-GB" sz="3200" b="1" dirty="0" smtClean="0"/>
              <a:t/>
            </a:r>
            <a:br>
              <a:rPr lang="en-GB" sz="3200" b="1" dirty="0" smtClean="0"/>
            </a:br>
            <a:endParaRPr lang="en-GB" sz="3200" b="1" dirty="0"/>
          </a:p>
        </p:txBody>
      </p:sp>
      <p:sp>
        <p:nvSpPr>
          <p:cNvPr id="3" name="TextBox 2"/>
          <p:cNvSpPr txBox="1"/>
          <p:nvPr/>
        </p:nvSpPr>
        <p:spPr>
          <a:xfrm>
            <a:off x="683568" y="404664"/>
            <a:ext cx="8064896" cy="6740307"/>
          </a:xfrm>
          <a:prstGeom prst="rect">
            <a:avLst/>
          </a:prstGeom>
          <a:noFill/>
        </p:spPr>
        <p:txBody>
          <a:bodyPr wrap="square" rtlCol="0">
            <a:spAutoFit/>
          </a:bodyPr>
          <a:lstStyle/>
          <a:p>
            <a:pPr algn="ctr"/>
            <a:r>
              <a:rPr lang="en-GB" sz="2800" b="1" dirty="0"/>
              <a:t>HOLISTIC SECURITY – A PRACTITIONER’S PERSPECTIVE </a:t>
            </a:r>
            <a:endParaRPr lang="en-GB" sz="1200" b="1" dirty="0" smtClean="0"/>
          </a:p>
          <a:p>
            <a:pPr algn="ctr"/>
            <a:endParaRPr lang="en-GB" sz="2800" b="1" dirty="0"/>
          </a:p>
          <a:p>
            <a:pPr algn="ctr"/>
            <a:r>
              <a:rPr lang="en-GB" sz="2800" b="1" dirty="0" smtClean="0"/>
              <a:t>OBSERVATIONS FROM:</a:t>
            </a:r>
          </a:p>
          <a:p>
            <a:pPr algn="ctr"/>
            <a:endParaRPr lang="en-GB" sz="2800" b="1" dirty="0" smtClean="0"/>
          </a:p>
          <a:p>
            <a:r>
              <a:rPr lang="en-GB" sz="2400" b="1" dirty="0" smtClean="0"/>
              <a:t>Malaya – counter-insurgency;</a:t>
            </a:r>
            <a:endParaRPr lang="en-GB" sz="2400" b="1" dirty="0"/>
          </a:p>
          <a:p>
            <a:endParaRPr lang="en-GB" sz="2400" b="1" dirty="0" smtClean="0"/>
          </a:p>
          <a:p>
            <a:r>
              <a:rPr lang="en-GB" sz="2400" b="1" dirty="0" err="1" smtClean="0"/>
              <a:t>Dhofar</a:t>
            </a:r>
            <a:r>
              <a:rPr lang="en-GB" sz="2400" b="1" dirty="0" smtClean="0"/>
              <a:t>/Oman – counter-insurgency;</a:t>
            </a:r>
          </a:p>
          <a:p>
            <a:endParaRPr lang="en-GB" sz="2400" b="1" dirty="0"/>
          </a:p>
          <a:p>
            <a:r>
              <a:rPr lang="en-GB" sz="2400" b="1" dirty="0" smtClean="0"/>
              <a:t>Northern Ireland – police work;</a:t>
            </a:r>
          </a:p>
          <a:p>
            <a:endParaRPr lang="en-GB" sz="2400" b="1" dirty="0"/>
          </a:p>
          <a:p>
            <a:r>
              <a:rPr lang="en-GB" sz="2400" b="1" dirty="0" smtClean="0"/>
              <a:t>Bosnia – Peace Support Operations;</a:t>
            </a:r>
          </a:p>
          <a:p>
            <a:endParaRPr lang="en-GB" sz="2400" b="1" dirty="0"/>
          </a:p>
          <a:p>
            <a:r>
              <a:rPr lang="en-GB" sz="2400" b="1" dirty="0" smtClean="0"/>
              <a:t>Afghanistan – security sector reform and counter-insurgency;</a:t>
            </a:r>
          </a:p>
          <a:p>
            <a:endParaRPr lang="en-GB" sz="2400" b="1" dirty="0"/>
          </a:p>
          <a:p>
            <a:r>
              <a:rPr lang="en-GB" sz="2400" b="1" dirty="0" smtClean="0"/>
              <a:t>Iraq - </a:t>
            </a:r>
            <a:r>
              <a:rPr lang="en-GB" sz="2400" b="1" dirty="0"/>
              <a:t>security sector reform and counter-insurgency</a:t>
            </a:r>
            <a:r>
              <a:rPr lang="en-GB" sz="2400" b="1" dirty="0" smtClean="0"/>
              <a:t>. </a:t>
            </a:r>
            <a:r>
              <a:rPr lang="en-GB" sz="2800" b="1" dirty="0"/>
              <a:t/>
            </a:r>
            <a:br>
              <a:rPr lang="en-GB" sz="2800" b="1" dirty="0"/>
            </a:br>
            <a:endParaRPr lang="en-GB" sz="2800" dirty="0"/>
          </a:p>
        </p:txBody>
      </p:sp>
    </p:spTree>
    <p:extLst>
      <p:ext uri="{BB962C8B-B14F-4D97-AF65-F5344CB8AC3E}">
        <p14:creationId xmlns:p14="http://schemas.microsoft.com/office/powerpoint/2010/main" val="196974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4632" cy="7560840"/>
          </a:xfrm>
        </p:spPr>
        <p:txBody>
          <a:bodyPr>
            <a:noAutofit/>
          </a:bodyPr>
          <a:lstStyle/>
          <a:p>
            <a:pPr algn="l"/>
            <a:r>
              <a:rPr lang="en-GB" sz="3200" b="1" dirty="0" smtClean="0"/>
              <a:t/>
            </a:r>
            <a:br>
              <a:rPr lang="en-GB" sz="3200" b="1" dirty="0" smtClean="0"/>
            </a:br>
            <a:endParaRPr lang="en-GB" sz="3200" b="1" dirty="0"/>
          </a:p>
        </p:txBody>
      </p:sp>
      <p:sp>
        <p:nvSpPr>
          <p:cNvPr id="3" name="TextBox 2"/>
          <p:cNvSpPr txBox="1"/>
          <p:nvPr/>
        </p:nvSpPr>
        <p:spPr>
          <a:xfrm>
            <a:off x="683568" y="404664"/>
            <a:ext cx="8064896" cy="3539430"/>
          </a:xfrm>
          <a:prstGeom prst="rect">
            <a:avLst/>
          </a:prstGeom>
          <a:noFill/>
        </p:spPr>
        <p:txBody>
          <a:bodyPr wrap="square" rtlCol="0">
            <a:spAutoFit/>
          </a:bodyPr>
          <a:lstStyle/>
          <a:p>
            <a:pPr algn="ctr"/>
            <a:r>
              <a:rPr lang="en-GB" sz="2800" b="1" dirty="0"/>
              <a:t>HOLISTIC SECURITY – A PRACTITIONER’S PERSPECTIVE </a:t>
            </a:r>
            <a:endParaRPr lang="en-GB" sz="1200" b="1" dirty="0" smtClean="0"/>
          </a:p>
          <a:p>
            <a:pPr algn="ctr"/>
            <a:endParaRPr lang="en-GB" sz="2800" b="1" dirty="0"/>
          </a:p>
          <a:p>
            <a:pPr algn="ctr"/>
            <a:r>
              <a:rPr lang="en-GB" sz="2800" b="1" dirty="0" smtClean="0"/>
              <a:t>Apart from the intellectual void that was the Global War on Terror – the GWOT – treating security holistically, at least at the strategic level has been the historic norm.</a:t>
            </a:r>
            <a:r>
              <a:rPr lang="en-GB" sz="2800" b="1" dirty="0"/>
              <a:t/>
            </a:r>
            <a:br>
              <a:rPr lang="en-GB" sz="2800" b="1" dirty="0"/>
            </a:br>
            <a:endParaRPr lang="en-GB" sz="2800" dirty="0"/>
          </a:p>
        </p:txBody>
      </p:sp>
    </p:spTree>
    <p:extLst>
      <p:ext uri="{BB962C8B-B14F-4D97-AF65-F5344CB8AC3E}">
        <p14:creationId xmlns:p14="http://schemas.microsoft.com/office/powerpoint/2010/main" val="1938904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8206680" cy="6480720"/>
          </a:xfrm>
        </p:spPr>
        <p:txBody>
          <a:bodyPr>
            <a:noAutofit/>
          </a:bodyPr>
          <a:lstStyle/>
          <a:p>
            <a:r>
              <a:rPr lang="en-GB" sz="3200" b="1" dirty="0" smtClean="0"/>
              <a:t/>
            </a:r>
            <a:br>
              <a:rPr lang="en-GB" sz="3200" b="1" dirty="0" smtClean="0"/>
            </a:br>
            <a:endParaRPr lang="en-GB" sz="3200" b="1" dirty="0"/>
          </a:p>
        </p:txBody>
      </p:sp>
      <p:sp>
        <p:nvSpPr>
          <p:cNvPr id="3" name="Rectangle 2"/>
          <p:cNvSpPr/>
          <p:nvPr/>
        </p:nvSpPr>
        <p:spPr>
          <a:xfrm>
            <a:off x="179512" y="260648"/>
            <a:ext cx="8784976" cy="6370975"/>
          </a:xfrm>
          <a:prstGeom prst="rect">
            <a:avLst/>
          </a:prstGeom>
        </p:spPr>
        <p:txBody>
          <a:bodyPr wrap="square">
            <a:spAutoFit/>
          </a:bodyPr>
          <a:lstStyle/>
          <a:p>
            <a:pPr algn="ctr"/>
            <a:r>
              <a:rPr lang="en-GB" sz="2400" b="1" dirty="0" smtClean="0"/>
              <a:t>MY FORMULATIVE MILITARY EXPERIENCE IN MALAYA AND SINGAPORE 1970-71</a:t>
            </a:r>
          </a:p>
          <a:p>
            <a:endParaRPr lang="en-GB" sz="2400" dirty="0"/>
          </a:p>
          <a:p>
            <a:endParaRPr lang="en-GB" sz="2400" dirty="0" smtClean="0"/>
          </a:p>
          <a:p>
            <a:r>
              <a:rPr lang="en-GB" sz="2000" dirty="0" smtClean="0"/>
              <a:t>Based on the understanding that at the </a:t>
            </a:r>
            <a:r>
              <a:rPr lang="en-GB" sz="2000" dirty="0"/>
              <a:t>strategic level counter-insurgency was a profoundly political affair requiring political leadership and that at the tactical level success was dependent upon a policy of ‘hearts and minds’ to win over the indigenous peoples. </a:t>
            </a:r>
            <a:r>
              <a:rPr lang="en-GB" sz="2000" b="1" dirty="0"/>
              <a:t>Hearts and minds were not to be solely the preserve of the military but required a coordinated social, economic and security plan supported by a dynamic </a:t>
            </a:r>
            <a:r>
              <a:rPr lang="en-GB" sz="2000" b="1" dirty="0" smtClean="0"/>
              <a:t> Public </a:t>
            </a:r>
            <a:r>
              <a:rPr lang="en-GB" sz="2000" dirty="0" smtClean="0"/>
              <a:t>Relations </a:t>
            </a:r>
            <a:r>
              <a:rPr lang="en-GB" sz="2000" dirty="0"/>
              <a:t>strategy to counter the insurgent’s propaganda </a:t>
            </a:r>
            <a:r>
              <a:rPr lang="en-GB" sz="2000" dirty="0" smtClean="0"/>
              <a:t>campaign. </a:t>
            </a:r>
            <a:r>
              <a:rPr lang="en-GB" sz="2000" dirty="0"/>
              <a:t>Under-pinning COIN in the draw down from Empire was an acknowledgement of the need to build the indigenous capacity to govern themselves and </a:t>
            </a:r>
            <a:r>
              <a:rPr lang="en-GB" sz="2000" dirty="0" smtClean="0"/>
              <a:t>therefore to </a:t>
            </a:r>
            <a:r>
              <a:rPr lang="en-GB" sz="2000" dirty="0"/>
              <a:t>transition </a:t>
            </a:r>
            <a:r>
              <a:rPr lang="en-GB" sz="2000" dirty="0" smtClean="0"/>
              <a:t>international support programs to </a:t>
            </a:r>
            <a:r>
              <a:rPr lang="en-GB" sz="2000" dirty="0"/>
              <a:t>local ownership</a:t>
            </a:r>
            <a:r>
              <a:rPr lang="en-GB" sz="2000" dirty="0" smtClean="0"/>
              <a:t>.</a:t>
            </a:r>
          </a:p>
          <a:p>
            <a:endParaRPr lang="en-GB" sz="2000" dirty="0"/>
          </a:p>
          <a:p>
            <a:r>
              <a:rPr lang="en-GB" sz="2000" dirty="0" smtClean="0"/>
              <a:t>All equally relevant today</a:t>
            </a:r>
            <a:endParaRPr lang="en-GB" sz="2000" dirty="0"/>
          </a:p>
          <a:p>
            <a:endParaRPr lang="en-GB" dirty="0" smtClean="0"/>
          </a:p>
          <a:p>
            <a:endParaRPr lang="en-GB" dirty="0"/>
          </a:p>
          <a:p>
            <a:r>
              <a:rPr lang="en-GB" dirty="0" smtClean="0"/>
              <a:t>Sir Robert Thompson,  </a:t>
            </a:r>
            <a:r>
              <a:rPr lang="en-GB" i="1" dirty="0" smtClean="0"/>
              <a:t>Defeating Communist Insurgency: The Lessons of Malaya and Vietnam </a:t>
            </a:r>
            <a:r>
              <a:rPr lang="en-GB" dirty="0" smtClean="0"/>
              <a:t>(New York: Frederick A. </a:t>
            </a:r>
            <a:r>
              <a:rPr lang="en-GB" dirty="0" err="1" smtClean="0"/>
              <a:t>Praeger</a:t>
            </a:r>
            <a:r>
              <a:rPr lang="en-GB" dirty="0" smtClean="0"/>
              <a:t>, 1966).</a:t>
            </a:r>
            <a:endParaRPr lang="en-GB" dirty="0"/>
          </a:p>
        </p:txBody>
      </p:sp>
    </p:spTree>
    <p:extLst>
      <p:ext uri="{BB962C8B-B14F-4D97-AF65-F5344CB8AC3E}">
        <p14:creationId xmlns:p14="http://schemas.microsoft.com/office/powerpoint/2010/main" val="432805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sp>
        <p:nvSpPr>
          <p:cNvPr id="3" name="Rectangle 2"/>
          <p:cNvSpPr/>
          <p:nvPr/>
        </p:nvSpPr>
        <p:spPr>
          <a:xfrm>
            <a:off x="251520" y="188640"/>
            <a:ext cx="8568952" cy="5724644"/>
          </a:xfrm>
          <a:prstGeom prst="rect">
            <a:avLst/>
          </a:prstGeom>
        </p:spPr>
        <p:txBody>
          <a:bodyPr wrap="square">
            <a:spAutoFit/>
          </a:bodyPr>
          <a:lstStyle/>
          <a:p>
            <a:pPr algn="ctr"/>
            <a:r>
              <a:rPr lang="en-GB" sz="2400" b="1" dirty="0" smtClean="0"/>
              <a:t>DHOFAR COUNTER-INSURGENCY  1966-76</a:t>
            </a:r>
          </a:p>
          <a:p>
            <a:r>
              <a:rPr lang="en-GB" sz="2400" dirty="0" smtClean="0"/>
              <a:t> </a:t>
            </a:r>
            <a:endParaRPr lang="en-GB" sz="2400" dirty="0"/>
          </a:p>
          <a:p>
            <a:r>
              <a:rPr lang="en-GB" sz="2400" dirty="0"/>
              <a:t>‘The aim was not to obliterate the enemy but to persuade them to join the government’s side. It was first and last a war about people, a war in which both sides concentrated upon winning the support of the civilians of the Jebel </a:t>
            </a:r>
            <a:r>
              <a:rPr lang="en-GB" sz="2400" dirty="0" err="1"/>
              <a:t>Dhofar</a:t>
            </a:r>
            <a:r>
              <a:rPr lang="en-GB" sz="2400" dirty="0"/>
              <a:t> and which was won in the end by </a:t>
            </a:r>
            <a:r>
              <a:rPr lang="en-GB" sz="2400" b="1" dirty="0"/>
              <a:t>civil development</a:t>
            </a:r>
            <a:r>
              <a:rPr lang="en-GB" sz="2400" dirty="0"/>
              <a:t>. Military action was merely a means to that end’.</a:t>
            </a:r>
          </a:p>
          <a:p>
            <a:endParaRPr lang="en-GB" sz="2400" dirty="0" smtClean="0"/>
          </a:p>
          <a:p>
            <a:r>
              <a:rPr lang="en-GB" sz="2400" dirty="0" smtClean="0"/>
              <a:t>and,</a:t>
            </a:r>
          </a:p>
          <a:p>
            <a:endParaRPr lang="en-GB" sz="2400" dirty="0"/>
          </a:p>
          <a:p>
            <a:r>
              <a:rPr lang="en-GB" sz="2400" dirty="0"/>
              <a:t>‘Two things were clear: first, that the answer to the insurgency lay in </a:t>
            </a:r>
            <a:r>
              <a:rPr lang="en-GB" sz="2400" b="1" dirty="0"/>
              <a:t>civil development</a:t>
            </a:r>
            <a:r>
              <a:rPr lang="en-GB" sz="2400" dirty="0"/>
              <a:t>, and second, that the answer had to be found by the Omanis themselves</a:t>
            </a:r>
            <a:r>
              <a:rPr lang="en-GB" sz="2400" dirty="0" smtClean="0"/>
              <a:t>.’</a:t>
            </a:r>
            <a:endParaRPr lang="en-GB" dirty="0" smtClean="0"/>
          </a:p>
          <a:p>
            <a:endParaRPr lang="en-GB" dirty="0"/>
          </a:p>
          <a:p>
            <a:endParaRPr lang="en-GB" dirty="0"/>
          </a:p>
          <a:p>
            <a:r>
              <a:rPr lang="en-GB" dirty="0" err="1" smtClean="0"/>
              <a:t>Jeapes</a:t>
            </a:r>
            <a:r>
              <a:rPr lang="en-GB" dirty="0" smtClean="0"/>
              <a:t> </a:t>
            </a:r>
            <a:r>
              <a:rPr lang="en-GB" dirty="0"/>
              <a:t>Tony, </a:t>
            </a:r>
            <a:r>
              <a:rPr lang="en-GB" i="1" dirty="0"/>
              <a:t>SAS Secret War Operation Storm in the Middle East</a:t>
            </a:r>
            <a:r>
              <a:rPr lang="en-GB" dirty="0"/>
              <a:t>, 2005 </a:t>
            </a:r>
            <a:r>
              <a:rPr lang="en-GB" dirty="0" err="1"/>
              <a:t>Greenhall</a:t>
            </a:r>
            <a:r>
              <a:rPr lang="en-GB" dirty="0"/>
              <a:t> Books.</a:t>
            </a:r>
          </a:p>
        </p:txBody>
      </p:sp>
    </p:spTree>
    <p:extLst>
      <p:ext uri="{BB962C8B-B14F-4D97-AF65-F5344CB8AC3E}">
        <p14:creationId xmlns:p14="http://schemas.microsoft.com/office/powerpoint/2010/main" val="396197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548680"/>
            <a:ext cx="7776864" cy="6063198"/>
          </a:xfrm>
          <a:prstGeom prst="rect">
            <a:avLst/>
          </a:prstGeom>
          <a:noFill/>
        </p:spPr>
        <p:txBody>
          <a:bodyPr wrap="square" rtlCol="0">
            <a:spAutoFit/>
          </a:bodyPr>
          <a:lstStyle/>
          <a:p>
            <a:pPr algn="ctr"/>
            <a:r>
              <a:rPr lang="en-GB" sz="3600" b="1" dirty="0" smtClean="0"/>
              <a:t>TACTICAL LESSONS FROM DHOFAR</a:t>
            </a:r>
          </a:p>
          <a:p>
            <a:pPr algn="ctr"/>
            <a:endParaRPr lang="en-GB" sz="3200" b="1" dirty="0"/>
          </a:p>
          <a:p>
            <a:pPr marL="457200" indent="-457200">
              <a:buFont typeface="Arial" panose="020B0604020202020204" pitchFamily="34" charset="0"/>
              <a:buChar char="•"/>
            </a:pPr>
            <a:r>
              <a:rPr lang="en-GB" sz="3200" b="1" dirty="0" smtClean="0"/>
              <a:t>NO COLLATERAL DAMAGE;</a:t>
            </a:r>
          </a:p>
          <a:p>
            <a:pPr marL="457200" indent="-457200">
              <a:buFont typeface="Arial" panose="020B0604020202020204" pitchFamily="34" charset="0"/>
              <a:buChar char="•"/>
            </a:pPr>
            <a:endParaRPr lang="en-GB" sz="3200" b="1" dirty="0"/>
          </a:p>
          <a:p>
            <a:pPr marL="457200" indent="-457200">
              <a:buFont typeface="Arial" panose="020B0604020202020204" pitchFamily="34" charset="0"/>
              <a:buChar char="•"/>
            </a:pPr>
            <a:r>
              <a:rPr lang="en-GB" sz="3200" b="1" dirty="0" smtClean="0"/>
              <a:t>IMPORTANCE OF INTERPRETERS AND HAVING VETERINARY TRAINED SOLDIERS ON EVERY PATROL;</a:t>
            </a:r>
          </a:p>
          <a:p>
            <a:pPr marL="457200" indent="-457200">
              <a:buFont typeface="Arial" panose="020B0604020202020204" pitchFamily="34" charset="0"/>
              <a:buChar char="•"/>
            </a:pPr>
            <a:endParaRPr lang="en-GB" sz="3200" b="1" dirty="0"/>
          </a:p>
          <a:p>
            <a:pPr marL="457200" indent="-457200">
              <a:buFont typeface="Arial" panose="020B0604020202020204" pitchFamily="34" charset="0"/>
              <a:buChar char="•"/>
            </a:pPr>
            <a:r>
              <a:rPr lang="en-GB" sz="3200" b="1" dirty="0" smtClean="0"/>
              <a:t>NO MENTION OF SURRENDER AND TO TREAT ALL PRIONERS WITH RESPECT – PRISONERS HAD BEEN MISLED THEY WERE NOT INHERENTLY WICKED.</a:t>
            </a:r>
            <a:endParaRPr lang="en-GB" sz="3200" b="1" dirty="0"/>
          </a:p>
        </p:txBody>
      </p:sp>
    </p:spTree>
    <p:extLst>
      <p:ext uri="{BB962C8B-B14F-4D97-AF65-F5344CB8AC3E}">
        <p14:creationId xmlns:p14="http://schemas.microsoft.com/office/powerpoint/2010/main" val="116847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sp>
        <p:nvSpPr>
          <p:cNvPr id="3" name="TextBox 2"/>
          <p:cNvSpPr txBox="1"/>
          <p:nvPr/>
        </p:nvSpPr>
        <p:spPr>
          <a:xfrm>
            <a:off x="395536" y="260648"/>
            <a:ext cx="8496944" cy="6186309"/>
          </a:xfrm>
          <a:prstGeom prst="rect">
            <a:avLst/>
          </a:prstGeom>
          <a:noFill/>
        </p:spPr>
        <p:txBody>
          <a:bodyPr wrap="square" rtlCol="0">
            <a:spAutoFit/>
          </a:bodyPr>
          <a:lstStyle/>
          <a:p>
            <a:pPr algn="ctr"/>
            <a:r>
              <a:rPr lang="en-GB" sz="2800" b="1" dirty="0" smtClean="0"/>
              <a:t>OBSERVATIONS AND LESSONS FROM NORTHERN IRELAND</a:t>
            </a:r>
          </a:p>
          <a:p>
            <a:pPr algn="ctr"/>
            <a:endParaRPr lang="en-GB" sz="2800" b="1" dirty="0"/>
          </a:p>
          <a:p>
            <a:pPr marL="342900" indent="-342900">
              <a:buFont typeface="Arial" panose="020B0604020202020204" pitchFamily="34" charset="0"/>
              <a:buChar char="•"/>
            </a:pPr>
            <a:r>
              <a:rPr lang="en-GB" sz="2400" b="1" dirty="0" smtClean="0"/>
              <a:t>IMPORTANCE OF IMPARTIALITY, RESTRAINT AND THE NEED FOR A COORDINATED PLAN FOR INTER-COMMUNAL RECONCILIATION TO OVERCOME THE CHALLENGES OF CENTURIES OF PREJUDICE AND CONFLICT;</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ADVANTAGES OF POLICE PRIMACY AND COMMUNITY POLICING;</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IMPORTANCE OF GOOD INTELLIGENCE IN SUPPORT OF THE RULE OF LAW AND POLITICAL (PEACE) PROCESS </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THE IMPORTANCE OF RULE OF LAW AND EQUAL ACCESS TO JUSTICE. </a:t>
            </a:r>
            <a:endParaRPr lang="en-GB" sz="2400" b="1" dirty="0"/>
          </a:p>
        </p:txBody>
      </p:sp>
    </p:spTree>
    <p:extLst>
      <p:ext uri="{BB962C8B-B14F-4D97-AF65-F5344CB8AC3E}">
        <p14:creationId xmlns:p14="http://schemas.microsoft.com/office/powerpoint/2010/main" val="116847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16632"/>
            <a:ext cx="8424936" cy="6480720"/>
          </a:xfrm>
        </p:spPr>
        <p:txBody>
          <a:bodyPr>
            <a:noAutofit/>
          </a:bodyPr>
          <a:lstStyle/>
          <a:p>
            <a:r>
              <a:rPr lang="en-GB" sz="3200" b="1" dirty="0" smtClean="0"/>
              <a:t/>
            </a:r>
            <a:br>
              <a:rPr lang="en-GB" sz="3200" b="1" dirty="0" smtClean="0"/>
            </a:br>
            <a:endParaRPr lang="en-GB" sz="3200" b="1" dirty="0"/>
          </a:p>
        </p:txBody>
      </p:sp>
      <p:sp>
        <p:nvSpPr>
          <p:cNvPr id="3" name="TextBox 2"/>
          <p:cNvSpPr txBox="1"/>
          <p:nvPr/>
        </p:nvSpPr>
        <p:spPr>
          <a:xfrm>
            <a:off x="251520" y="188640"/>
            <a:ext cx="8568952" cy="6463308"/>
          </a:xfrm>
          <a:prstGeom prst="rect">
            <a:avLst/>
          </a:prstGeom>
          <a:noFill/>
        </p:spPr>
        <p:txBody>
          <a:bodyPr wrap="square" rtlCol="0">
            <a:spAutoFit/>
          </a:bodyPr>
          <a:lstStyle/>
          <a:p>
            <a:pPr algn="ctr"/>
            <a:endParaRPr lang="en-GB" sz="2800" b="1" dirty="0" smtClean="0"/>
          </a:p>
          <a:p>
            <a:pPr algn="ctr"/>
            <a:r>
              <a:rPr lang="en-GB" sz="2800" b="1" dirty="0" smtClean="0"/>
              <a:t>PEACE SUPPORT OPERATIONS: DEFINITIONS:</a:t>
            </a:r>
          </a:p>
          <a:p>
            <a:endParaRPr lang="en-GB" dirty="0"/>
          </a:p>
          <a:p>
            <a:r>
              <a:rPr lang="en-GB" sz="2000" dirty="0" smtClean="0"/>
              <a:t>PSO </a:t>
            </a:r>
            <a:r>
              <a:rPr lang="en-GB" sz="2000" dirty="0"/>
              <a:t>are multi-functional operations conducted impartially involving military forces and diplomatic and humanitarian agencies and are designed to achieve a long term political settlement. PSO include peacekeeping, peace enforcement as well as conflict prevention, peace-making, peace building and humanitarian operations. PSO are generally in support of a UN or OSCE mandate. </a:t>
            </a:r>
            <a:endParaRPr lang="en-GB" sz="2000" dirty="0" smtClean="0"/>
          </a:p>
          <a:p>
            <a:endParaRPr lang="en-GB" sz="2000" dirty="0"/>
          </a:p>
          <a:p>
            <a:r>
              <a:rPr lang="en-GB" sz="2000" dirty="0" smtClean="0"/>
              <a:t>And,</a:t>
            </a:r>
          </a:p>
          <a:p>
            <a:endParaRPr lang="en-GB" sz="2000" dirty="0"/>
          </a:p>
          <a:p>
            <a:r>
              <a:rPr lang="en-GB" sz="2000" dirty="0"/>
              <a:t>PSO are designed to conclude conflict by conciliation among the competing parties, rather than a short term and superficial termination of the conflict by force. Military activities in PSO are designed to create the conditions in which other diplomatic and humanitarian agencies are more able to redress the symptoms and underlying causes of the conflict and thus achieve long term political settlement. A stable settlement not military victory is the ultimate measure of success in </a:t>
            </a:r>
            <a:r>
              <a:rPr lang="en-GB" sz="2000" dirty="0" smtClean="0"/>
              <a:t>PSO.</a:t>
            </a:r>
          </a:p>
          <a:p>
            <a:endParaRPr lang="en-GB" sz="2000" dirty="0"/>
          </a:p>
          <a:p>
            <a:r>
              <a:rPr lang="en-GB" sz="2000" dirty="0" smtClean="0"/>
              <a:t>Joint Warfare Publication 1999 3-50  Peace Support Operations, 1999. </a:t>
            </a:r>
            <a:endParaRPr lang="en-GB" sz="2000" dirty="0"/>
          </a:p>
        </p:txBody>
      </p:sp>
    </p:spTree>
    <p:extLst>
      <p:ext uri="{BB962C8B-B14F-4D97-AF65-F5344CB8AC3E}">
        <p14:creationId xmlns:p14="http://schemas.microsoft.com/office/powerpoint/2010/main" val="432805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3961973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16632"/>
            <a:ext cx="8424936" cy="6480720"/>
          </a:xfrm>
        </p:spPr>
        <p:txBody>
          <a:bodyPr>
            <a:noAutofit/>
          </a:bodyPr>
          <a:lstStyle/>
          <a:p>
            <a:r>
              <a:rPr lang="en-GB" sz="3200" b="1" dirty="0" smtClean="0"/>
              <a:t/>
            </a:r>
            <a:br>
              <a:rPr lang="en-GB" sz="3200" b="1" dirty="0" smtClean="0"/>
            </a:br>
            <a:endParaRPr lang="en-GB" sz="3200" b="1" dirty="0"/>
          </a:p>
        </p:txBody>
      </p:sp>
      <p:sp>
        <p:nvSpPr>
          <p:cNvPr id="3" name="TextBox 2"/>
          <p:cNvSpPr txBox="1"/>
          <p:nvPr/>
        </p:nvSpPr>
        <p:spPr>
          <a:xfrm>
            <a:off x="251520" y="188640"/>
            <a:ext cx="8568952" cy="6986528"/>
          </a:xfrm>
          <a:prstGeom prst="rect">
            <a:avLst/>
          </a:prstGeom>
          <a:noFill/>
        </p:spPr>
        <p:txBody>
          <a:bodyPr wrap="square" rtlCol="0">
            <a:spAutoFit/>
          </a:bodyPr>
          <a:lstStyle/>
          <a:p>
            <a:pPr algn="ctr"/>
            <a:r>
              <a:rPr lang="en-GB" sz="2800" b="1" dirty="0" smtClean="0"/>
              <a:t>Security Sector Reform at the National Level</a:t>
            </a:r>
          </a:p>
          <a:p>
            <a:pPr algn="ctr"/>
            <a:endParaRPr lang="en-GB" sz="2800" b="1" dirty="0"/>
          </a:p>
          <a:p>
            <a:pPr algn="ctr"/>
            <a:r>
              <a:rPr lang="en-GB" sz="2800" b="1" dirty="0" smtClean="0"/>
              <a:t>A National </a:t>
            </a:r>
            <a:r>
              <a:rPr lang="en-GB" sz="2800" b="1" dirty="0"/>
              <a:t>Security Review of available ends, ways and </a:t>
            </a:r>
            <a:r>
              <a:rPr lang="en-GB" sz="2800" b="1" dirty="0" smtClean="0"/>
              <a:t>means </a:t>
            </a:r>
            <a:endParaRPr lang="en-GB" sz="2800" b="1" dirty="0" smtClean="0"/>
          </a:p>
          <a:p>
            <a:pPr algn="ctr"/>
            <a:r>
              <a:rPr lang="en-GB" sz="2800" b="1" dirty="0" smtClean="0"/>
              <a:t>including a</a:t>
            </a:r>
          </a:p>
          <a:p>
            <a:pPr algn="ctr"/>
            <a:r>
              <a:rPr lang="en-GB" sz="2800" b="1" dirty="0" smtClean="0"/>
              <a:t>Comprehensive National Threat and Risk Assessment</a:t>
            </a:r>
            <a:endParaRPr lang="en-GB" sz="2800" b="1" dirty="0"/>
          </a:p>
          <a:p>
            <a:pPr algn="ctr"/>
            <a:r>
              <a:rPr lang="en-GB" sz="2800" b="1" dirty="0" smtClean="0"/>
              <a:t>Leading to</a:t>
            </a:r>
          </a:p>
          <a:p>
            <a:pPr algn="ctr"/>
            <a:endParaRPr lang="en-GB" sz="2800" b="1" dirty="0"/>
          </a:p>
          <a:p>
            <a:pPr algn="ctr"/>
            <a:r>
              <a:rPr lang="en-GB" sz="2800" b="1" dirty="0" smtClean="0"/>
              <a:t>A National Security Policy/Strategy Statement</a:t>
            </a:r>
          </a:p>
          <a:p>
            <a:pPr algn="ctr"/>
            <a:endParaRPr lang="en-GB" sz="2800" b="1" dirty="0"/>
          </a:p>
          <a:p>
            <a:pPr algn="ctr"/>
            <a:r>
              <a:rPr lang="en-GB" sz="2800" b="1" dirty="0" smtClean="0"/>
              <a:t>that defines missions, roles, responsibilities and coordinating mechanisms within the national fiscal round.</a:t>
            </a:r>
          </a:p>
          <a:p>
            <a:pPr algn="ctr"/>
            <a:endParaRPr lang="en-GB" sz="2800" b="1" dirty="0"/>
          </a:p>
          <a:p>
            <a:pPr algn="ctr"/>
            <a:endParaRPr lang="en-GB" sz="2800" b="1" dirty="0" smtClean="0"/>
          </a:p>
          <a:p>
            <a:pPr algn="ctr"/>
            <a:endParaRPr lang="en-GB" sz="2800" b="1" dirty="0" smtClean="0"/>
          </a:p>
        </p:txBody>
      </p:sp>
    </p:spTree>
    <p:extLst>
      <p:ext uri="{BB962C8B-B14F-4D97-AF65-F5344CB8AC3E}">
        <p14:creationId xmlns:p14="http://schemas.microsoft.com/office/powerpoint/2010/main" val="2546787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179512" y="116632"/>
            <a:ext cx="8784976" cy="6552727"/>
          </a:xfrm>
          <a:prstGeom prst="rect">
            <a:avLst/>
          </a:prstGeom>
        </p:spPr>
      </p:pic>
    </p:spTree>
    <p:extLst>
      <p:ext uri="{BB962C8B-B14F-4D97-AF65-F5344CB8AC3E}">
        <p14:creationId xmlns:p14="http://schemas.microsoft.com/office/powerpoint/2010/main" val="231527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323529" y="908720"/>
            <a:ext cx="8568952" cy="5760640"/>
          </a:xfrm>
          <a:prstGeom prst="rect">
            <a:avLst/>
          </a:prstGeom>
        </p:spPr>
      </p:pic>
      <p:sp>
        <p:nvSpPr>
          <p:cNvPr id="4" name="TextBox 3"/>
          <p:cNvSpPr txBox="1"/>
          <p:nvPr/>
        </p:nvSpPr>
        <p:spPr>
          <a:xfrm>
            <a:off x="107505" y="332656"/>
            <a:ext cx="8568952" cy="584775"/>
          </a:xfrm>
          <a:prstGeom prst="rect">
            <a:avLst/>
          </a:prstGeom>
          <a:noFill/>
        </p:spPr>
        <p:txBody>
          <a:bodyPr wrap="square" rtlCol="0">
            <a:spAutoFit/>
          </a:bodyPr>
          <a:lstStyle/>
          <a:p>
            <a:r>
              <a:rPr lang="en-GB" sz="3200" b="1" dirty="0" smtClean="0"/>
              <a:t>	A</a:t>
            </a:r>
            <a:r>
              <a:rPr lang="en-GB" sz="2800" b="1" dirty="0" smtClean="0"/>
              <a:t>FGHAN NATIONAL DEVELOPMENT STRATEGY</a:t>
            </a:r>
            <a:endParaRPr lang="en-GB" sz="2800" b="1" dirty="0"/>
          </a:p>
        </p:txBody>
      </p:sp>
    </p:spTree>
    <p:extLst>
      <p:ext uri="{BB962C8B-B14F-4D97-AF65-F5344CB8AC3E}">
        <p14:creationId xmlns:p14="http://schemas.microsoft.com/office/powerpoint/2010/main" val="231527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217565" y="188640"/>
            <a:ext cx="8640959" cy="6408711"/>
          </a:xfrm>
          <a:prstGeom prst="rect">
            <a:avLst/>
          </a:prstGeom>
        </p:spPr>
      </p:pic>
    </p:spTree>
    <p:extLst>
      <p:ext uri="{BB962C8B-B14F-4D97-AF65-F5344CB8AC3E}">
        <p14:creationId xmlns:p14="http://schemas.microsoft.com/office/powerpoint/2010/main" val="3477111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56895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835696" y="4509120"/>
            <a:ext cx="5256584" cy="2308324"/>
          </a:xfrm>
          <a:prstGeom prst="rect">
            <a:avLst/>
          </a:prstGeom>
          <a:noFill/>
        </p:spPr>
        <p:txBody>
          <a:bodyPr wrap="square" rtlCol="0">
            <a:spAutoFit/>
          </a:bodyPr>
          <a:lstStyle/>
          <a:p>
            <a:pPr algn="ctr"/>
            <a:endParaRPr lang="en-GB" b="1" dirty="0" smtClean="0"/>
          </a:p>
          <a:p>
            <a:pPr algn="ctr"/>
            <a:endParaRPr lang="en-GB" b="1" dirty="0"/>
          </a:p>
          <a:p>
            <a:pPr algn="ctr"/>
            <a:r>
              <a:rPr lang="en-GB" b="1" dirty="0" smtClean="0"/>
              <a:t>SUSTAINABLE </a:t>
            </a:r>
            <a:r>
              <a:rPr lang="en-GB" b="1" dirty="0"/>
              <a:t>EMPLOYMENT</a:t>
            </a:r>
            <a:endParaRPr lang="en-GB" dirty="0"/>
          </a:p>
          <a:p>
            <a:pPr algn="ctr"/>
            <a:r>
              <a:rPr lang="en-GB" b="1" dirty="0"/>
              <a:t>RULE OF LAW</a:t>
            </a:r>
            <a:endParaRPr lang="en-GB" dirty="0"/>
          </a:p>
          <a:p>
            <a:pPr algn="ctr"/>
            <a:r>
              <a:rPr lang="en-GB" b="1" dirty="0"/>
              <a:t>POVERTY REDUCTION</a:t>
            </a:r>
            <a:endParaRPr lang="en-GB" dirty="0"/>
          </a:p>
          <a:p>
            <a:pPr algn="ctr"/>
            <a:r>
              <a:rPr lang="en-GB" b="1" dirty="0"/>
              <a:t>SOCIAL AND ECONOMIC DEVELOPMENT</a:t>
            </a:r>
            <a:endParaRPr lang="en-GB" dirty="0"/>
          </a:p>
          <a:p>
            <a:pPr algn="ctr"/>
            <a:r>
              <a:rPr lang="en-GB" b="1" dirty="0"/>
              <a:t>MILLENIUM DEVELOPMENT GOALS</a:t>
            </a:r>
            <a:endParaRPr lang="en-GB" dirty="0"/>
          </a:p>
          <a:p>
            <a:endParaRPr lang="en-GB" dirty="0"/>
          </a:p>
        </p:txBody>
      </p:sp>
    </p:spTree>
    <p:extLst>
      <p:ext uri="{BB962C8B-B14F-4D97-AF65-F5344CB8AC3E}">
        <p14:creationId xmlns:p14="http://schemas.microsoft.com/office/powerpoint/2010/main" val="2315275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sp>
        <p:nvSpPr>
          <p:cNvPr id="3" name="TextBox 2"/>
          <p:cNvSpPr txBox="1"/>
          <p:nvPr/>
        </p:nvSpPr>
        <p:spPr>
          <a:xfrm>
            <a:off x="107504" y="116632"/>
            <a:ext cx="8856984" cy="7663636"/>
          </a:xfrm>
          <a:prstGeom prst="rect">
            <a:avLst/>
          </a:prstGeom>
          <a:noFill/>
        </p:spPr>
        <p:txBody>
          <a:bodyPr wrap="square" rtlCol="0">
            <a:spAutoFit/>
          </a:bodyPr>
          <a:lstStyle/>
          <a:p>
            <a:r>
              <a:rPr lang="en-GB" sz="2400" b="1" dirty="0" smtClean="0"/>
              <a:t>SECURITY POLICY DEVELOPMENT PROCESS - 2008</a:t>
            </a:r>
            <a:r>
              <a:rPr lang="en-GB" i="1" dirty="0" smtClean="0"/>
              <a:t>  	</a:t>
            </a:r>
            <a:endParaRPr lang="en-GB" i="1" dirty="0"/>
          </a:p>
          <a:p>
            <a:r>
              <a:rPr lang="en-GB" i="1" dirty="0" smtClean="0"/>
              <a:t>Step </a:t>
            </a:r>
            <a:r>
              <a:rPr lang="en-GB" i="1" dirty="0"/>
              <a:t>1</a:t>
            </a:r>
            <a:r>
              <a:rPr lang="en-GB" dirty="0"/>
              <a:t>.	A statement of the democratic principles under-pinning the review.</a:t>
            </a:r>
          </a:p>
          <a:p>
            <a:r>
              <a:rPr lang="en-GB" i="1" dirty="0"/>
              <a:t>Step 2</a:t>
            </a:r>
            <a:r>
              <a:rPr lang="en-GB" dirty="0"/>
              <a:t>.	Identify stakeholders and establish an inclusive and transparent NSP development process that includes civil society and citizens. </a:t>
            </a:r>
          </a:p>
          <a:p>
            <a:r>
              <a:rPr lang="en-GB" i="1" dirty="0"/>
              <a:t>Step 3</a:t>
            </a:r>
            <a:r>
              <a:rPr lang="en-GB" dirty="0"/>
              <a:t>. Identification of vital national interests, not just in terms of traditional foreign and defence policy objectives but also others such as the need for reconciliation of different ethnic and religious groups. The Iraqi national development strategy should essentially set not only the context but also the goals of a NSP. In the longer-term the ultimate objective of every country, rich or poor should be the achievement of the UN’s millennium development goals.</a:t>
            </a:r>
          </a:p>
          <a:p>
            <a:r>
              <a:rPr lang="en-GB" i="1" dirty="0"/>
              <a:t>Step 4</a:t>
            </a:r>
            <a:r>
              <a:rPr lang="en-GB" dirty="0"/>
              <a:t>.	Conduct a comprehensive national threat assessment to national interests identified in National Development Strategy. </a:t>
            </a:r>
          </a:p>
          <a:p>
            <a:r>
              <a:rPr lang="en-GB" i="1" dirty="0"/>
              <a:t>Step 5</a:t>
            </a:r>
            <a:r>
              <a:rPr lang="en-GB" dirty="0"/>
              <a:t>.	Assessment of the existing security sector, its strengths and weaknesses, and its ability to reconfigure and retrain for new roles and missions. </a:t>
            </a:r>
          </a:p>
          <a:p>
            <a:r>
              <a:rPr lang="en-GB" i="1" dirty="0"/>
              <a:t>Step 6</a:t>
            </a:r>
            <a:r>
              <a:rPr lang="en-GB" dirty="0"/>
              <a:t>.	Development and agreement of basic security assumptions.</a:t>
            </a:r>
          </a:p>
          <a:p>
            <a:r>
              <a:rPr lang="en-GB" i="1" dirty="0"/>
              <a:t>Step 7</a:t>
            </a:r>
            <a:r>
              <a:rPr lang="en-GB" dirty="0"/>
              <a:t>.	Definition of security requirements.</a:t>
            </a:r>
          </a:p>
          <a:p>
            <a:r>
              <a:rPr lang="en-GB" i="1" dirty="0"/>
              <a:t>Step 8</a:t>
            </a:r>
            <a:r>
              <a:rPr lang="en-GB" dirty="0"/>
              <a:t>. Definition and delineation of missions, roles and responsibilities to the various elements of the security sector.</a:t>
            </a:r>
          </a:p>
          <a:p>
            <a:r>
              <a:rPr lang="en-GB" i="1" dirty="0"/>
              <a:t>Step 9</a:t>
            </a:r>
            <a:r>
              <a:rPr lang="en-GB" dirty="0"/>
              <a:t>. Establish national security budget and allocate resources.</a:t>
            </a:r>
          </a:p>
          <a:p>
            <a:r>
              <a:rPr lang="en-GB" i="1" dirty="0"/>
              <a:t>Step 10</a:t>
            </a:r>
            <a:r>
              <a:rPr lang="en-GB" dirty="0"/>
              <a:t>. Force development and capacity building.</a:t>
            </a:r>
          </a:p>
          <a:p>
            <a:r>
              <a:rPr lang="en-GB" i="1" dirty="0"/>
              <a:t>Step11</a:t>
            </a:r>
            <a:r>
              <a:rPr lang="en-GB" dirty="0"/>
              <a:t>. Develop finance, pay, procurement and personnel policies; conduct a training needs analysis leading to institutional development.</a:t>
            </a:r>
          </a:p>
          <a:p>
            <a:r>
              <a:rPr lang="en-GB" i="1" dirty="0"/>
              <a:t>Step12</a:t>
            </a:r>
            <a:r>
              <a:rPr lang="en-GB" dirty="0"/>
              <a:t>. Promulgate NSP and relevant legislation.</a:t>
            </a:r>
          </a:p>
          <a:p>
            <a:r>
              <a:rPr lang="en-GB" i="1" dirty="0"/>
              <a:t>Step13</a:t>
            </a:r>
            <a:r>
              <a:rPr lang="en-GB" dirty="0"/>
              <a:t>.	 Establish a review and process for identifying and learning lessons.</a:t>
            </a:r>
          </a:p>
          <a:p>
            <a:r>
              <a:rPr lang="en-US" dirty="0"/>
              <a:t> </a:t>
            </a:r>
            <a:endParaRPr lang="en-GB" dirty="0"/>
          </a:p>
          <a:p>
            <a:endParaRPr lang="en-GB" dirty="0"/>
          </a:p>
        </p:txBody>
      </p:sp>
    </p:spTree>
    <p:extLst>
      <p:ext uri="{BB962C8B-B14F-4D97-AF65-F5344CB8AC3E}">
        <p14:creationId xmlns:p14="http://schemas.microsoft.com/office/powerpoint/2010/main" val="169984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251521" y="188640"/>
            <a:ext cx="8712968" cy="6408712"/>
          </a:xfrm>
          <a:prstGeom prst="rect">
            <a:avLst/>
          </a:prstGeom>
        </p:spPr>
      </p:pic>
    </p:spTree>
    <p:extLst>
      <p:ext uri="{BB962C8B-B14F-4D97-AF65-F5344CB8AC3E}">
        <p14:creationId xmlns:p14="http://schemas.microsoft.com/office/powerpoint/2010/main" val="2315275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pic>
        <p:nvPicPr>
          <p:cNvPr id="3" name="Picture 2"/>
          <p:cNvPicPr/>
          <p:nvPr/>
        </p:nvPicPr>
        <p:blipFill>
          <a:blip r:embed="rId2"/>
          <a:stretch>
            <a:fillRect/>
          </a:stretch>
        </p:blipFill>
        <p:spPr>
          <a:xfrm>
            <a:off x="179512" y="188640"/>
            <a:ext cx="8712967" cy="6480720"/>
          </a:xfrm>
          <a:prstGeom prst="rect">
            <a:avLst/>
          </a:prstGeom>
        </p:spPr>
      </p:pic>
    </p:spTree>
    <p:extLst>
      <p:ext uri="{BB962C8B-B14F-4D97-AF65-F5344CB8AC3E}">
        <p14:creationId xmlns:p14="http://schemas.microsoft.com/office/powerpoint/2010/main" val="432805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959" y="188640"/>
            <a:ext cx="8928992" cy="6924973"/>
          </a:xfrm>
          <a:prstGeom prst="rect">
            <a:avLst/>
          </a:prstGeom>
          <a:noFill/>
        </p:spPr>
        <p:txBody>
          <a:bodyPr wrap="square" rtlCol="0">
            <a:spAutoFit/>
          </a:bodyPr>
          <a:lstStyle/>
          <a:p>
            <a:pPr algn="ctr"/>
            <a:r>
              <a:rPr lang="en-GB" sz="2800" b="1" dirty="0" smtClean="0"/>
              <a:t>HOLISTIC SECURITY – A PRACTITIONER’S PERSPECTIVE</a:t>
            </a:r>
          </a:p>
          <a:p>
            <a:pPr algn="ctr"/>
            <a:endParaRPr lang="en-GB" sz="2800" b="1" dirty="0"/>
          </a:p>
          <a:p>
            <a:pPr algn="ctr"/>
            <a:r>
              <a:rPr lang="en-GB" sz="2800" b="1" dirty="0" smtClean="0"/>
              <a:t>LESSONS</a:t>
            </a:r>
          </a:p>
          <a:p>
            <a:endParaRPr lang="en-GB" dirty="0"/>
          </a:p>
          <a:p>
            <a:pPr marL="285750" indent="-285750">
              <a:buFont typeface="Arial" panose="020B0604020202020204" pitchFamily="34" charset="0"/>
              <a:buChar char="•"/>
            </a:pPr>
            <a:r>
              <a:rPr lang="en-GB" dirty="0" smtClean="0"/>
              <a:t>If you ever think  you  are coming close to understanding the complex challenge of holistic security you will be proven wrong. </a:t>
            </a:r>
            <a:r>
              <a:rPr lang="en-GB" dirty="0"/>
              <a:t>There are too many unknowns to even think about developing </a:t>
            </a:r>
            <a:r>
              <a:rPr lang="en-GB" dirty="0" smtClean="0"/>
              <a:t>template concepts.</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When the central government  is  ineffective and does not have a monopoly of force, criminality, corruption  and impunity  will be an inescapable fact of life that will negatively affect the best laid plans.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From a recipient government perspective, international support will usually be anarchic. Donor governments, aid and development agencies, UN and other will rarely if ever coordinate if it requires the subordination of their own agendas. to the greater good.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Holistic security is </a:t>
            </a:r>
            <a:r>
              <a:rPr lang="en-GB" dirty="0" smtClean="0"/>
              <a:t>multi-everything and in the field </a:t>
            </a:r>
            <a:r>
              <a:rPr lang="en-GB" dirty="0"/>
              <a:t>the </a:t>
            </a:r>
            <a:r>
              <a:rPr lang="en-GB" dirty="0" smtClean="0"/>
              <a:t>dynamics between </a:t>
            </a:r>
            <a:r>
              <a:rPr lang="en-GB" dirty="0"/>
              <a:t>conflict, security and </a:t>
            </a:r>
            <a:r>
              <a:rPr lang="en-GB" dirty="0" smtClean="0"/>
              <a:t>development will change on a daily basis in different parts of the country and will be interpreted differently  depending on where you stand on various issues.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But none of the above means that we should not seek a better understanding of the concept and condition of holistic security as it is the holy grail.</a:t>
            </a:r>
            <a:endParaRPr lang="en-GB" dirty="0"/>
          </a:p>
          <a:p>
            <a:endParaRPr lang="en-GB" dirty="0"/>
          </a:p>
        </p:txBody>
      </p:sp>
    </p:spTree>
    <p:extLst>
      <p:ext uri="{BB962C8B-B14F-4D97-AF65-F5344CB8AC3E}">
        <p14:creationId xmlns:p14="http://schemas.microsoft.com/office/powerpoint/2010/main" val="113230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20"/>
          </a:xfrm>
        </p:spPr>
        <p:txBody>
          <a:bodyPr>
            <a:noAutofit/>
          </a:bodyPr>
          <a:lstStyle/>
          <a:p>
            <a:r>
              <a:rPr lang="en-GB" sz="3200" b="1" dirty="0" smtClean="0"/>
              <a:t/>
            </a:r>
            <a:br>
              <a:rPr lang="en-GB" sz="3200" b="1" dirty="0" smtClean="0"/>
            </a:br>
            <a:endParaRPr lang="en-GB" sz="3200" b="1" dirty="0"/>
          </a:p>
        </p:txBody>
      </p:sp>
      <p:sp>
        <p:nvSpPr>
          <p:cNvPr id="3" name="TextBox 2"/>
          <p:cNvSpPr txBox="1"/>
          <p:nvPr/>
        </p:nvSpPr>
        <p:spPr>
          <a:xfrm>
            <a:off x="2483768" y="2852936"/>
            <a:ext cx="4260030" cy="923330"/>
          </a:xfrm>
          <a:prstGeom prst="rect">
            <a:avLst/>
          </a:prstGeom>
          <a:noFill/>
        </p:spPr>
        <p:txBody>
          <a:bodyPr wrap="square" rtlCol="0">
            <a:spAutoFit/>
          </a:bodyPr>
          <a:lstStyle/>
          <a:p>
            <a:r>
              <a:rPr lang="en-GB" sz="4800" dirty="0" smtClean="0"/>
              <a:t>  </a:t>
            </a:r>
            <a:r>
              <a:rPr lang="en-GB" sz="5400" b="1" dirty="0" smtClean="0"/>
              <a:t>QUESTIONS</a:t>
            </a:r>
            <a:endParaRPr lang="en-GB" sz="5400" b="1" dirty="0"/>
          </a:p>
        </p:txBody>
      </p:sp>
    </p:spTree>
    <p:extLst>
      <p:ext uri="{BB962C8B-B14F-4D97-AF65-F5344CB8AC3E}">
        <p14:creationId xmlns:p14="http://schemas.microsoft.com/office/powerpoint/2010/main" val="169984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890</Words>
  <Application>Microsoft Office PowerPoint</Application>
  <PresentationFormat>On-screen Show (4:3)</PresentationFormat>
  <Paragraphs>128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SECURITY, CONFLICT AND INTERNATIONAL DEVELOPMENT (SCID) PROGRAMME   HOLISTIC SECURITY – A PRACTITIONER’S PERSPECTIVE   by  PHILIP WILKINSON OBE, MPHIL, MRSAWS, MCGLI  </vt:lpstr>
      <vt:lpstr> </vt:lpstr>
      <vt:lpstr> </vt:lpstr>
      <vt:lpstr> </vt:lpstr>
      <vt:lpstr> </vt:lpstr>
      <vt:lpstr>PowerPoint Presentation</vt:lpstr>
      <vt:lpstr> </vt:lpstr>
      <vt:lpstr> </vt:lpstr>
      <vt:lpstr> </vt:lpstr>
      <vt:lpstr> </vt:lpstr>
      <vt:lpstr> </vt:lpstr>
      <vt:lpstr> </vt:lpstr>
      <vt:lpstr> </vt:lpstr>
      <vt:lpstr> </vt:lpstr>
      <vt:lpstr> </vt:lpstr>
      <vt:lpstr> </vt:lpstr>
      <vt:lpstr> </vt:lpstr>
      <vt:lpstr>PowerPoint Presentation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HOLISTIC SECURITY – A PRACTITIONER’S PERSPECTIVE   by  PHILIP WILKINSON OBE, MPHIL, MRSAWS, MCGLI   SECURITY, CONFLICT AND INTERNATIONAL DEVELOPMENT (SCID) SYMPOSIUM   13 March 2014 University of Leicester</dc:title>
  <dc:creator>Wilkinson</dc:creator>
  <cp:lastModifiedBy>Wilkinson</cp:lastModifiedBy>
  <cp:revision>30</cp:revision>
  <dcterms:created xsi:type="dcterms:W3CDTF">2013-12-17T15:35:15Z</dcterms:created>
  <dcterms:modified xsi:type="dcterms:W3CDTF">2014-02-24T11:53:04Z</dcterms:modified>
</cp:coreProperties>
</file>