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4"/>
  </p:sldMasterIdLst>
  <p:notesMasterIdLst>
    <p:notesMasterId r:id="rId16"/>
  </p:notesMasterIdLst>
  <p:sldIdLst>
    <p:sldId id="319" r:id="rId5"/>
    <p:sldId id="307" r:id="rId6"/>
    <p:sldId id="321" r:id="rId7"/>
    <p:sldId id="322" r:id="rId8"/>
    <p:sldId id="324" r:id="rId9"/>
    <p:sldId id="326" r:id="rId10"/>
    <p:sldId id="302" r:id="rId11"/>
    <p:sldId id="329" r:id="rId12"/>
    <p:sldId id="328" r:id="rId13"/>
    <p:sldId id="327" r:id="rId14"/>
    <p:sldId id="291" r:id="rId15"/>
  </p:sldIdLst>
  <p:sldSz cx="9144000" cy="5143500" type="screen16x9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Waterfield" initials="M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2C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7" autoAdjust="0"/>
  </p:normalViewPr>
  <p:slideViewPr>
    <p:cSldViewPr>
      <p:cViewPr>
        <p:scale>
          <a:sx n="98" d="100"/>
          <a:sy n="98" d="100"/>
        </p:scale>
        <p:origin x="600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82E7A7-BB6F-42B1-B933-51A06930757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D849171-BF1E-4A64-8BD8-AB31CE3AE14B}">
      <dgm:prSet phldrT="[Text]"/>
      <dgm:spPr/>
      <dgm:t>
        <a:bodyPr/>
        <a:lstStyle/>
        <a:p>
          <a:r>
            <a:rPr lang="en-GB" dirty="0" smtClean="0"/>
            <a:t>Causes</a:t>
          </a:r>
          <a:endParaRPr lang="en-GB" dirty="0"/>
        </a:p>
      </dgm:t>
    </dgm:pt>
    <dgm:pt modelId="{6DF1E549-4F0D-4174-B13E-D301D0DDD4BE}" type="parTrans" cxnId="{27681934-94DE-4941-8A27-516CC0584C47}">
      <dgm:prSet/>
      <dgm:spPr/>
      <dgm:t>
        <a:bodyPr/>
        <a:lstStyle/>
        <a:p>
          <a:endParaRPr lang="en-GB"/>
        </a:p>
      </dgm:t>
    </dgm:pt>
    <dgm:pt modelId="{04F05480-86F2-4674-8F62-0358B78D31F1}" type="sibTrans" cxnId="{27681934-94DE-4941-8A27-516CC0584C47}">
      <dgm:prSet/>
      <dgm:spPr/>
      <dgm:t>
        <a:bodyPr/>
        <a:lstStyle/>
        <a:p>
          <a:endParaRPr lang="en-GB"/>
        </a:p>
      </dgm:t>
    </dgm:pt>
    <dgm:pt modelId="{0CB1B25D-4F6A-4756-A2C8-2F4391A642C4}">
      <dgm:prSet phldrT="[Text]"/>
      <dgm:spPr/>
      <dgm:t>
        <a:bodyPr/>
        <a:lstStyle/>
        <a:p>
          <a:r>
            <a:rPr lang="en-GB" dirty="0" smtClean="0"/>
            <a:t>Consequences</a:t>
          </a:r>
          <a:endParaRPr lang="en-GB" dirty="0"/>
        </a:p>
      </dgm:t>
    </dgm:pt>
    <dgm:pt modelId="{71B89B48-829D-44E9-83E1-DC84BD094517}" type="parTrans" cxnId="{E3C029C6-836D-4AA1-B65D-40A38C1048CB}">
      <dgm:prSet/>
      <dgm:spPr/>
      <dgm:t>
        <a:bodyPr/>
        <a:lstStyle/>
        <a:p>
          <a:endParaRPr lang="en-GB"/>
        </a:p>
      </dgm:t>
    </dgm:pt>
    <dgm:pt modelId="{9C56B047-1C3E-428D-B148-FBC957AAAFAA}" type="sibTrans" cxnId="{E3C029C6-836D-4AA1-B65D-40A38C1048CB}">
      <dgm:prSet/>
      <dgm:spPr/>
      <dgm:t>
        <a:bodyPr/>
        <a:lstStyle/>
        <a:p>
          <a:endParaRPr lang="en-GB"/>
        </a:p>
      </dgm:t>
    </dgm:pt>
    <dgm:pt modelId="{6987D1BB-477B-45FF-97DE-F6AD9203504B}" type="pres">
      <dgm:prSet presAssocID="{E582E7A7-BB6F-42B1-B933-51A069307575}" presName="CompostProcess" presStyleCnt="0">
        <dgm:presLayoutVars>
          <dgm:dir/>
          <dgm:resizeHandles val="exact"/>
        </dgm:presLayoutVars>
      </dgm:prSet>
      <dgm:spPr/>
    </dgm:pt>
    <dgm:pt modelId="{3673F8E6-7217-451F-BBEB-F83C0FFD486B}" type="pres">
      <dgm:prSet presAssocID="{E582E7A7-BB6F-42B1-B933-51A069307575}" presName="arrow" presStyleLbl="bgShp" presStyleIdx="0" presStyleCnt="1" custLinFactX="-21121" custLinFactNeighborX="-100000" custLinFactNeighborY="11494"/>
      <dgm:spPr/>
    </dgm:pt>
    <dgm:pt modelId="{D6B57A40-46C8-447C-A48F-00404DD2FFDD}" type="pres">
      <dgm:prSet presAssocID="{E582E7A7-BB6F-42B1-B933-51A069307575}" presName="linearProcess" presStyleCnt="0"/>
      <dgm:spPr/>
    </dgm:pt>
    <dgm:pt modelId="{6C19C0F9-B2FA-45F2-84CE-C0445576C793}" type="pres">
      <dgm:prSet presAssocID="{0D849171-BF1E-4A64-8BD8-AB31CE3AE14B}" presName="textNode" presStyleLbl="node1" presStyleIdx="0" presStyleCnt="2" custLinFactNeighborX="-7141" custLinFactNeighborY="-2193">
        <dgm:presLayoutVars>
          <dgm:bulletEnabled val="1"/>
        </dgm:presLayoutVars>
      </dgm:prSet>
      <dgm:spPr/>
    </dgm:pt>
    <dgm:pt modelId="{BCF64E1D-8683-47ED-886B-2DF115B7AD01}" type="pres">
      <dgm:prSet presAssocID="{04F05480-86F2-4674-8F62-0358B78D31F1}" presName="sibTrans" presStyleCnt="0"/>
      <dgm:spPr/>
    </dgm:pt>
    <dgm:pt modelId="{645478C1-E71F-4E8E-B1AB-292C24C3D25F}" type="pres">
      <dgm:prSet presAssocID="{0CB1B25D-4F6A-4756-A2C8-2F4391A642C4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8A28FAD3-9F16-49FD-B0D7-F5F5B283BEDC}" type="presOf" srcId="{0CB1B25D-4F6A-4756-A2C8-2F4391A642C4}" destId="{645478C1-E71F-4E8E-B1AB-292C24C3D25F}" srcOrd="0" destOrd="0" presId="urn:microsoft.com/office/officeart/2005/8/layout/hProcess9"/>
    <dgm:cxn modelId="{32C4BA94-613F-4DDA-BC3D-4BAB69851F6D}" type="presOf" srcId="{0D849171-BF1E-4A64-8BD8-AB31CE3AE14B}" destId="{6C19C0F9-B2FA-45F2-84CE-C0445576C793}" srcOrd="0" destOrd="0" presId="urn:microsoft.com/office/officeart/2005/8/layout/hProcess9"/>
    <dgm:cxn modelId="{27681934-94DE-4941-8A27-516CC0584C47}" srcId="{E582E7A7-BB6F-42B1-B933-51A069307575}" destId="{0D849171-BF1E-4A64-8BD8-AB31CE3AE14B}" srcOrd="0" destOrd="0" parTransId="{6DF1E549-4F0D-4174-B13E-D301D0DDD4BE}" sibTransId="{04F05480-86F2-4674-8F62-0358B78D31F1}"/>
    <dgm:cxn modelId="{E3C029C6-836D-4AA1-B65D-40A38C1048CB}" srcId="{E582E7A7-BB6F-42B1-B933-51A069307575}" destId="{0CB1B25D-4F6A-4756-A2C8-2F4391A642C4}" srcOrd="1" destOrd="0" parTransId="{71B89B48-829D-44E9-83E1-DC84BD094517}" sibTransId="{9C56B047-1C3E-428D-B148-FBC957AAAFAA}"/>
    <dgm:cxn modelId="{73DB168E-5B8F-422A-BC0F-43F4483AB3E6}" type="presOf" srcId="{E582E7A7-BB6F-42B1-B933-51A069307575}" destId="{6987D1BB-477B-45FF-97DE-F6AD9203504B}" srcOrd="0" destOrd="0" presId="urn:microsoft.com/office/officeart/2005/8/layout/hProcess9"/>
    <dgm:cxn modelId="{CB84ADA0-4036-43AB-AFCA-6C04B27527B6}" type="presParOf" srcId="{6987D1BB-477B-45FF-97DE-F6AD9203504B}" destId="{3673F8E6-7217-451F-BBEB-F83C0FFD486B}" srcOrd="0" destOrd="0" presId="urn:microsoft.com/office/officeart/2005/8/layout/hProcess9"/>
    <dgm:cxn modelId="{4F3A5EE9-48DB-4F68-AC32-E1896AE46840}" type="presParOf" srcId="{6987D1BB-477B-45FF-97DE-F6AD9203504B}" destId="{D6B57A40-46C8-447C-A48F-00404DD2FFDD}" srcOrd="1" destOrd="0" presId="urn:microsoft.com/office/officeart/2005/8/layout/hProcess9"/>
    <dgm:cxn modelId="{F35A9D85-7B1A-4BA5-97D9-73873DD6388E}" type="presParOf" srcId="{D6B57A40-46C8-447C-A48F-00404DD2FFDD}" destId="{6C19C0F9-B2FA-45F2-84CE-C0445576C793}" srcOrd="0" destOrd="0" presId="urn:microsoft.com/office/officeart/2005/8/layout/hProcess9"/>
    <dgm:cxn modelId="{40AB4BCD-5064-4742-8B71-146325718B85}" type="presParOf" srcId="{D6B57A40-46C8-447C-A48F-00404DD2FFDD}" destId="{BCF64E1D-8683-47ED-886B-2DF115B7AD01}" srcOrd="1" destOrd="0" presId="urn:microsoft.com/office/officeart/2005/8/layout/hProcess9"/>
    <dgm:cxn modelId="{9645AE3C-1C7A-468C-A8D6-87036AA7987D}" type="presParOf" srcId="{D6B57A40-46C8-447C-A48F-00404DD2FFDD}" destId="{645478C1-E71F-4E8E-B1AB-292C24C3D25F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3F8E6-7217-451F-BBEB-F83C0FFD486B}">
      <dsp:nvSpPr>
        <dsp:cNvPr id="0" name=""/>
        <dsp:cNvSpPr/>
      </dsp:nvSpPr>
      <dsp:spPr>
        <a:xfrm>
          <a:off x="0" y="0"/>
          <a:ext cx="2885512" cy="238251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9C0F9-B2FA-45F2-84CE-C0445576C793}">
      <dsp:nvSpPr>
        <dsp:cNvPr id="0" name=""/>
        <dsp:cNvSpPr/>
      </dsp:nvSpPr>
      <dsp:spPr>
        <a:xfrm>
          <a:off x="0" y="693855"/>
          <a:ext cx="1651847" cy="9530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Causes</a:t>
          </a:r>
          <a:endParaRPr lang="en-GB" sz="1900" kern="1200" dirty="0"/>
        </a:p>
      </dsp:txBody>
      <dsp:txXfrm>
        <a:off x="46522" y="740377"/>
        <a:ext cx="1558803" cy="859962"/>
      </dsp:txXfrm>
    </dsp:sp>
    <dsp:sp modelId="{645478C1-E71F-4E8E-B1AB-292C24C3D25F}">
      <dsp:nvSpPr>
        <dsp:cNvPr id="0" name=""/>
        <dsp:cNvSpPr/>
      </dsp:nvSpPr>
      <dsp:spPr>
        <a:xfrm>
          <a:off x="1739876" y="714754"/>
          <a:ext cx="1651847" cy="9530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Consequences</a:t>
          </a:r>
          <a:endParaRPr lang="en-GB" sz="1900" kern="1200" dirty="0"/>
        </a:p>
      </dsp:txBody>
      <dsp:txXfrm>
        <a:off x="1786398" y="761276"/>
        <a:ext cx="1558803" cy="859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1BC90C1F-8EB9-4969-9F1C-E2C746DFE387}" type="datetimeFigureOut">
              <a:rPr lang="en-AU" smtClean="0"/>
              <a:t>12/03/2014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49300"/>
            <a:ext cx="66643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D1011D6D-0BE8-43E1-9027-F5676F6787D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4655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5D8D8-9416-4E83-881B-A1F83055F1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272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7114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1412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9500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840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5087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7705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1848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7152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948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1D6D-0BE8-43E1-9027-F5676F6787D1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935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081A-28CD-4B6B-B4A7-371929D0C51D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6908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1607-FEB5-403F-93A5-BCF107F73BFB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890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F5C35-2246-485F-B21E-20DEA6865202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355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7E3B-9AF6-4D89-8012-00A1F8D9EBCE}" type="datetime1">
              <a:rPr lang="en-AU" smtClean="0"/>
              <a:t>12/03/2014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202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516C-573D-42B2-8256-8B0CAD09C2DD}" type="datetime1">
              <a:rPr lang="en-AU" smtClean="0"/>
              <a:t>12/03/2014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051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3E1B-8CA8-46A9-8A71-A55177B18E27}" type="datetime1">
              <a:rPr lang="en-AU" smtClean="0"/>
              <a:t>12/03/2014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611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BF8-AB1A-41EA-8817-69509E7EFBD3}" type="datetime1">
              <a:rPr lang="en-AU" smtClean="0"/>
              <a:t>12/03/2014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728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7D7D-89BD-4FA1-B504-1B1B90E49882}" type="datetime1">
              <a:rPr lang="en-AU" smtClean="0"/>
              <a:t>12/03/2014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625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9D3A-46B7-4E52-92BB-FC7BDDE5A124}" type="datetime1">
              <a:rPr lang="en-AU" smtClean="0"/>
              <a:t>12/03/2014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913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0DB9F-7569-4446-B22C-F8B8D2420FD2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2340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D336F-54AE-4453-8B95-2EB532022458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7510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07B44-B00C-4F1D-8DCC-E92B094C052C}" type="datetime1">
              <a:rPr lang="en-AU" smtClean="0"/>
              <a:t>12/03/2014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40939-6DD8-47E5-BD8B-8E0BA6408D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84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jpeg"/><Relationship Id="rId4" Type="http://schemas.openxmlformats.org/officeDocument/2006/relationships/image" Target="../media/image3.emf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dg.org/content/post-crisis_transition/post-conflict_needs_assessments_(pcna)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hyperlink" Target="http://web.worldbank.org/WBSITE/EXTERNAL/TOPICS/EXTSOCIALDEVELOPMENT/EXTCPR/0,,contentMDK:20486708~menuPK:1260893~pagePK:148956~piPK:216618~theSitePK:407740,00.html" TargetMode="External"/><Relationship Id="rId5" Type="http://schemas.openxmlformats.org/officeDocument/2006/relationships/image" Target="../media/image14.jpeg"/><Relationship Id="rId10" Type="http://schemas.openxmlformats.org/officeDocument/2006/relationships/hyperlink" Target="http://www.conflictanalysis.org/" TargetMode="External"/><Relationship Id="rId4" Type="http://schemas.openxmlformats.org/officeDocument/2006/relationships/image" Target="../media/image13.jpeg"/><Relationship Id="rId9" Type="http://schemas.openxmlformats.org/officeDocument/2006/relationships/hyperlink" Target="http://www.conflictsensitivity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-45729"/>
            <a:ext cx="9144000" cy="5143500"/>
          </a:xfrm>
          <a:prstGeom prst="rect">
            <a:avLst/>
          </a:prstGeom>
          <a:solidFill>
            <a:srgbClr val="403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7" t="2878" r="29817" b="86358"/>
          <a:stretch/>
        </p:blipFill>
        <p:spPr bwMode="auto">
          <a:xfrm>
            <a:off x="3015413" y="3269215"/>
            <a:ext cx="3328182" cy="17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DAC3C-3C16-4C35-827F-01EF4CB2BE3F}" type="slidenum">
              <a:rPr lang="en-AU" smtClean="0"/>
              <a:t>1</a:t>
            </a:fld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827584" y="915566"/>
            <a:ext cx="748883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Conflict </a:t>
            </a:r>
            <a:r>
              <a:rPr lang="en-GB" sz="2000" b="1" dirty="0">
                <a:solidFill>
                  <a:schemeClr val="bg1"/>
                </a:solidFill>
              </a:rPr>
              <a:t>Assessments </a:t>
            </a:r>
            <a:r>
              <a:rPr lang="en-GB" sz="2000" b="1" dirty="0">
                <a:solidFill>
                  <a:schemeClr val="bg1"/>
                </a:solidFill>
              </a:rPr>
              <a:t>&amp;</a:t>
            </a:r>
            <a:r>
              <a:rPr lang="en-GB" sz="20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Application </a:t>
            </a:r>
            <a:r>
              <a:rPr lang="en-GB" sz="2000" b="1" dirty="0">
                <a:solidFill>
                  <a:schemeClr val="bg1"/>
                </a:solidFill>
              </a:rPr>
              <a:t>in Adaptive Conflict Programme Management</a:t>
            </a:r>
            <a:endParaRPr lang="en-GB" sz="2000" b="1" dirty="0">
              <a:solidFill>
                <a:schemeClr val="bg1"/>
              </a:solidFill>
              <a:latin typeface="Droid Serif"/>
            </a:endParaRPr>
          </a:p>
          <a:p>
            <a:pPr algn="ctr"/>
            <a:endParaRPr lang="en-GB" sz="1600" b="1" dirty="0" smtClean="0">
              <a:solidFill>
                <a:schemeClr val="bg1"/>
              </a:solidFill>
              <a:latin typeface="Droid Serif"/>
            </a:endParaRPr>
          </a:p>
          <a:p>
            <a:pPr algn="ctr"/>
            <a:endParaRPr lang="en-GB" sz="1600" b="1" dirty="0" smtClean="0">
              <a:solidFill>
                <a:schemeClr val="bg1"/>
              </a:solidFill>
              <a:latin typeface="Droid Serif"/>
            </a:endParaRPr>
          </a:p>
          <a:p>
            <a:pPr algn="ctr"/>
            <a:endParaRPr lang="en-GB" sz="1600" b="1" dirty="0">
              <a:solidFill>
                <a:schemeClr val="bg1"/>
              </a:solidFill>
              <a:latin typeface="Droid Serif"/>
            </a:endParaRPr>
          </a:p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Droid Serif"/>
              </a:rPr>
              <a:t>Matthew Waterfield</a:t>
            </a:r>
          </a:p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Droid Serif"/>
              </a:rPr>
              <a:t>University of Leicester</a:t>
            </a:r>
            <a:endParaRPr lang="en-GB" sz="1400" b="1" dirty="0">
              <a:solidFill>
                <a:schemeClr val="bg1"/>
              </a:solidFill>
              <a:latin typeface="Droid Serif"/>
            </a:endParaRPr>
          </a:p>
          <a:p>
            <a:pPr algn="ctr"/>
            <a:r>
              <a:rPr lang="en-GB" sz="1400" b="1" dirty="0" smtClean="0">
                <a:solidFill>
                  <a:schemeClr val="bg1"/>
                </a:solidFill>
                <a:latin typeface="Droid Serif"/>
              </a:rPr>
              <a:t>13 </a:t>
            </a:r>
            <a:r>
              <a:rPr lang="en-GB" sz="1400" b="1" dirty="0" smtClean="0">
                <a:solidFill>
                  <a:schemeClr val="bg1"/>
                </a:solidFill>
                <a:latin typeface="Droid Serif"/>
              </a:rPr>
              <a:t>March 2014</a:t>
            </a:r>
          </a:p>
          <a:p>
            <a:pPr algn="ctr"/>
            <a:endParaRPr lang="en-GB" sz="1300" b="1" dirty="0" smtClean="0">
              <a:solidFill>
                <a:schemeClr val="bg1"/>
              </a:solidFill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34179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251520" y="276999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 smtClean="0">
              <a:latin typeface="Droid Serif"/>
            </a:endParaRPr>
          </a:p>
          <a:p>
            <a:r>
              <a:rPr lang="en-GB" sz="2000" b="1" dirty="0" smtClean="0">
                <a:latin typeface="Droid Serif"/>
              </a:rPr>
              <a:t>Contents</a:t>
            </a:r>
            <a:endParaRPr lang="en-GB" sz="2000" b="1" dirty="0">
              <a:latin typeface="Droid Serif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87574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</a:rPr>
              <a:t>Approaches to conflict analysis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Adaptive </a:t>
            </a:r>
            <a:r>
              <a:rPr lang="en-GB" sz="2400" dirty="0" smtClean="0"/>
              <a:t>conflict programme management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Resources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2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316467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901" y="976607"/>
            <a:ext cx="1758299" cy="230481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51520" y="276999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b="1" dirty="0" smtClean="0">
              <a:latin typeface="Droid Serif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Traditional Approaches to Conflict Assessments</a:t>
            </a:r>
            <a:endParaRPr lang="en-GB" sz="32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40083834"/>
              </p:ext>
            </p:extLst>
          </p:nvPr>
        </p:nvGraphicFramePr>
        <p:xfrm>
          <a:off x="5504636" y="2067862"/>
          <a:ext cx="3394720" cy="2382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3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07505" y="1055905"/>
            <a:ext cx="4038600" cy="3394472"/>
          </a:xfrm>
        </p:spPr>
        <p:txBody>
          <a:bodyPr/>
          <a:lstStyle/>
          <a:p>
            <a:r>
              <a:rPr lang="en-GB" dirty="0" smtClean="0"/>
              <a:t>Linear</a:t>
            </a:r>
          </a:p>
          <a:p>
            <a:r>
              <a:rPr lang="en-GB" dirty="0" smtClean="0"/>
              <a:t>Tackle root causes</a:t>
            </a:r>
          </a:p>
          <a:p>
            <a:r>
              <a:rPr lang="en-GB" dirty="0" smtClean="0"/>
              <a:t>Mitigate spoilers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92476"/>
            <a:ext cx="3317565" cy="221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2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0678" y="276999"/>
            <a:ext cx="8229600" cy="85725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Prime Minister’s Office – Countries at Risk of Instability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4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46" y="1115743"/>
            <a:ext cx="7099464" cy="347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1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251520" y="276999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b="1" dirty="0" smtClean="0">
              <a:latin typeface="Droid Serif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Joint Analysis of Conflict and Stability (JACS)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5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79" y="1051583"/>
            <a:ext cx="7275092" cy="371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6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251520" y="276999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 smtClean="0">
              <a:latin typeface="Droid Serif"/>
            </a:endParaRPr>
          </a:p>
          <a:p>
            <a:r>
              <a:rPr lang="en-GB" sz="2000" b="1" dirty="0" smtClean="0">
                <a:latin typeface="Droid Serif"/>
              </a:rPr>
              <a:t>Contents</a:t>
            </a:r>
            <a:endParaRPr lang="en-GB" sz="2000" b="1" dirty="0">
              <a:latin typeface="Droid Serif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87574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Approaches to conflict analysis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</a:rPr>
              <a:t>Adaptive </a:t>
            </a:r>
            <a:r>
              <a:rPr lang="en-GB" sz="2400" dirty="0" smtClean="0">
                <a:solidFill>
                  <a:srgbClr val="FF0000"/>
                </a:solidFill>
              </a:rPr>
              <a:t>conflict programme management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Resources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6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30275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36849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Droid Serif"/>
              </a:rPr>
              <a:t>Resilient Peace</a:t>
            </a:r>
            <a:endParaRPr lang="en-GB" sz="2000" b="1" dirty="0">
              <a:latin typeface="Droid Serif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7</a:t>
            </a:fld>
            <a:endParaRPr lang="en-AU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721" y="713543"/>
            <a:ext cx="5898485" cy="442386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41682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36849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Droid Serif"/>
              </a:rPr>
              <a:t>Resilient Peace</a:t>
            </a:r>
            <a:endParaRPr lang="en-GB" sz="2000" b="1" dirty="0">
              <a:latin typeface="Droid Serif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8</a:t>
            </a:fld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987574"/>
            <a:ext cx="4572000" cy="342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87299"/>
            <a:ext cx="4039275" cy="269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3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85" y="368498"/>
            <a:ext cx="2660915" cy="19956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36849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Droid Serif"/>
              </a:rPr>
              <a:t>Resilient Peace</a:t>
            </a:r>
            <a:endParaRPr lang="en-GB" sz="2000" b="1" dirty="0">
              <a:latin typeface="Droid Serif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9</a:t>
            </a:fld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5" y="860107"/>
            <a:ext cx="4572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05" y="2440109"/>
            <a:ext cx="2822536" cy="191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251520" y="276999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 smtClean="0">
              <a:latin typeface="Droid Serif"/>
            </a:endParaRPr>
          </a:p>
          <a:p>
            <a:r>
              <a:rPr lang="en-GB" sz="2000" b="1" dirty="0" smtClean="0">
                <a:latin typeface="Droid Serif"/>
              </a:rPr>
              <a:t>Contents</a:t>
            </a:r>
            <a:endParaRPr lang="en-GB" sz="2000" b="1" dirty="0">
              <a:latin typeface="Droid Serif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87574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Approaches to conflict analysis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Adaptive </a:t>
            </a:r>
            <a:r>
              <a:rPr lang="en-GB" sz="2400" dirty="0" smtClean="0"/>
              <a:t>conflict programme management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FF0000"/>
                </a:solidFill>
              </a:rPr>
              <a:t>Resources and discussion</a:t>
            </a:r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10</a:t>
            </a:fld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403918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20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73" y="3053931"/>
            <a:ext cx="3048078" cy="200874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46" y="1673100"/>
            <a:ext cx="2945957" cy="203516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8785" y="389122"/>
            <a:ext cx="3100939" cy="1736526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0023" y="3250622"/>
            <a:ext cx="1872208" cy="1077828"/>
          </a:xfrm>
          <a:prstGeom prst="rect">
            <a:avLst/>
          </a:prstGeom>
          <a:noFill/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EBD6"/>
                </a:solidFill>
              </a14:hiddenFill>
            </a:ext>
          </a:extLst>
        </p:spPr>
        <p:txBody>
          <a:bodyPr rot="0" vert="horz" wrap="square" lIns="54000" tIns="46800" rIns="54000" bIns="46800" anchor="t" anchorCtr="0" upright="1">
            <a:noAutofit/>
          </a:bodyPr>
          <a:lstStyle/>
          <a:p>
            <a:pPr>
              <a:lnSpc>
                <a:spcPts val="1250"/>
              </a:lnSpc>
              <a:spcBef>
                <a:spcPts val="200"/>
              </a:spcBef>
              <a:spcAft>
                <a:spcPts val="200"/>
              </a:spcAft>
            </a:pPr>
            <a:endParaRPr lang="en-GB" sz="9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5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z="1300" spc="-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187368" y="3866749"/>
            <a:ext cx="2808312" cy="933812"/>
          </a:xfrm>
          <a:prstGeom prst="rect">
            <a:avLst/>
          </a:prstGeom>
          <a:noFill/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EBD6"/>
                </a:solidFill>
              </a14:hiddenFill>
            </a:ext>
          </a:extLst>
        </p:spPr>
        <p:txBody>
          <a:bodyPr rot="0" vert="horz" wrap="square" lIns="54000" tIns="46800" rIns="54000" bIns="46800" anchor="t" anchorCtr="0" upright="1">
            <a:noAutofit/>
          </a:bodyPr>
          <a:lstStyle/>
          <a:p>
            <a:pPr>
              <a:lnSpc>
                <a:spcPts val="125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z="1300" spc="-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89122"/>
            <a:ext cx="8629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Droid Serif"/>
              </a:rPr>
              <a:t>Resources and discussion</a:t>
            </a:r>
            <a:endParaRPr lang="en-GB" sz="2000" b="1" dirty="0" smtClean="0">
              <a:latin typeface="Droid Serif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40939-6DD8-47E5-BD8B-8E0BA6408DC6}" type="slidenum">
              <a:rPr lang="en-AU" smtClean="0"/>
              <a:t>11</a:t>
            </a:fld>
            <a:endParaRPr lang="en-AU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961" y="3212420"/>
            <a:ext cx="5466730" cy="169176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7192" y="812708"/>
            <a:ext cx="412394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200" dirty="0" smtClean="0"/>
              <a:t>PCNA:  </a:t>
            </a:r>
            <a:r>
              <a:rPr lang="en-GB" sz="1200" dirty="0" smtClean="0">
                <a:hlinkClick r:id="rId8"/>
              </a:rPr>
              <a:t>www.undg.org/content/post-crisis_transition/post-conflict_needs_assessments</a:t>
            </a:r>
            <a:r>
              <a:rPr lang="en-GB" sz="1200" dirty="0">
                <a:hlinkClick r:id="rId8"/>
              </a:rPr>
              <a:t>_(pcna</a:t>
            </a:r>
            <a:r>
              <a:rPr lang="en-GB" sz="1200" dirty="0" smtClean="0">
                <a:hlinkClick r:id="rId8"/>
              </a:rPr>
              <a:t>)</a:t>
            </a:r>
            <a:endParaRPr lang="en-GB" sz="1200" dirty="0" smtClean="0"/>
          </a:p>
          <a:p>
            <a:pPr marL="228600" indent="-228600">
              <a:buAutoNum type="arabicPeriod"/>
            </a:pPr>
            <a:r>
              <a:rPr lang="en-GB" sz="1200" dirty="0" smtClean="0"/>
              <a:t>Conflict Sensitivity</a:t>
            </a:r>
            <a:r>
              <a:rPr lang="en-GB" sz="1200" dirty="0"/>
              <a:t>:  </a:t>
            </a:r>
            <a:r>
              <a:rPr lang="en-GB" sz="1200" dirty="0" smtClean="0">
                <a:hlinkClick r:id="rId9"/>
              </a:rPr>
              <a:t>www.conflictsensitivity.org</a:t>
            </a:r>
            <a:r>
              <a:rPr lang="en-GB" sz="1200" dirty="0" smtClean="0"/>
              <a:t> </a:t>
            </a:r>
          </a:p>
          <a:p>
            <a:pPr marL="228600" indent="-228600">
              <a:buAutoNum type="arabicPeriod"/>
            </a:pPr>
            <a:r>
              <a:rPr lang="en-GB" sz="1200" dirty="0" smtClean="0"/>
              <a:t>Updates on </a:t>
            </a:r>
            <a:r>
              <a:rPr lang="en-GB" sz="1200" dirty="0"/>
              <a:t>conflict analysis:  </a:t>
            </a:r>
            <a:r>
              <a:rPr lang="en-GB" sz="1200" dirty="0" smtClean="0">
                <a:hlinkClick r:id="rId10"/>
              </a:rPr>
              <a:t>www.conflictanalysis.org</a:t>
            </a:r>
            <a:r>
              <a:rPr lang="en-GB" sz="1200" dirty="0" smtClean="0"/>
              <a:t> </a:t>
            </a:r>
          </a:p>
          <a:p>
            <a:pPr marL="228600" indent="-228600">
              <a:buAutoNum type="arabicPeriod"/>
            </a:pPr>
            <a:r>
              <a:rPr lang="en-GB" sz="1200" dirty="0" smtClean="0"/>
              <a:t>World Bank </a:t>
            </a:r>
            <a:r>
              <a:rPr lang="en-GB" sz="1200" dirty="0"/>
              <a:t>conflict analysis:  </a:t>
            </a:r>
            <a:r>
              <a:rPr lang="en-GB" sz="1200" dirty="0">
                <a:hlinkClick r:id="rId11"/>
              </a:rPr>
              <a:t>http://web.worldbank.org/WBSITE/EXTERNAL/TOPICS/EXTSOCIALDEVELOPMENT/EXTCPR/0,,</a:t>
            </a:r>
            <a:r>
              <a:rPr lang="en-GB" sz="1200" dirty="0" smtClean="0">
                <a:hlinkClick r:id="rId11"/>
              </a:rPr>
              <a:t>contentMDK:20486708~menuPK:1260893~pagePK:148956~piPK:216618~theSitePK:407740,00.html</a:t>
            </a:r>
            <a:r>
              <a:rPr lang="en-GB" sz="1200" dirty="0" smtClean="0"/>
              <a:t> </a:t>
            </a:r>
          </a:p>
          <a:p>
            <a:endParaRPr lang="en-GB" sz="1200" dirty="0" smtClean="0"/>
          </a:p>
          <a:p>
            <a:pPr marL="228600" indent="-228600">
              <a:buAutoNum type="arabicPeriod"/>
            </a:pPr>
            <a:endParaRPr lang="en-GB" sz="1200" dirty="0"/>
          </a:p>
        </p:txBody>
      </p:sp>
      <p:sp>
        <p:nvSpPr>
          <p:cNvPr id="39" name="Rectangle 38"/>
          <p:cNvSpPr/>
          <p:nvPr/>
        </p:nvSpPr>
        <p:spPr>
          <a:xfrm>
            <a:off x="107505" y="-30778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Conducting Conflict Assessments and Application in Adaptive Conflict Programme Management</a:t>
            </a:r>
            <a:endParaRPr lang="en-GB" sz="1400" dirty="0">
              <a:latin typeface="Droid Serif"/>
            </a:endParaRPr>
          </a:p>
        </p:txBody>
      </p:sp>
    </p:spTree>
    <p:extLst>
      <p:ext uri="{BB962C8B-B14F-4D97-AF65-F5344CB8AC3E}">
        <p14:creationId xmlns:p14="http://schemas.microsoft.com/office/powerpoint/2010/main" val="209449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ktis presentation DRAFT designed v02" id="{B56AAC6F-FC01-414D-902E-5553C769B208}" vid="{FAC11AA8-41B7-4640-A551-AD89D03B32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73732E050547A2C899C5ADDAD779" ma:contentTypeVersion="2" ma:contentTypeDescription="Create a new document." ma:contentTypeScope="" ma:versionID="ccc4288cbf46f5e862f99b68226829fa">
  <xsd:schema xmlns:xsd="http://www.w3.org/2001/XMLSchema" xmlns:xs="http://www.w3.org/2001/XMLSchema" xmlns:p="http://schemas.microsoft.com/office/2006/metadata/properties" xmlns:ns2="44b82529-5866-470f-a8bf-1f57985d2c0e" xmlns:ns3="fbb71c57-8bde-4ac7-8850-d01f997b64b5" targetNamespace="http://schemas.microsoft.com/office/2006/metadata/properties" ma:root="true" ma:fieldsID="998aa602facf074168f65fceca60ef63" ns2:_="" ns3:_="">
    <xsd:import namespace="44b82529-5866-470f-a8bf-1f57985d2c0e"/>
    <xsd:import namespace="fbb71c57-8bde-4ac7-8850-d01f997b64b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b82529-5866-470f-a8bf-1f57985d2c0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b71c57-8bde-4ac7-8850-d01f997b64b5" elementFormDefault="qualified">
    <xsd:import namespace="http://schemas.microsoft.com/office/2006/documentManagement/types"/>
    <xsd:import namespace="http://schemas.microsoft.com/office/infopath/2007/PartnerControls"/>
    <xsd:element name="Status" ma:index="9" nillable="true" ma:displayName="Status" ma:default="Active proposal" ma:format="RadioButtons" ma:internalName="Status">
      <xsd:simpleType>
        <xsd:restriction base="dms:Choice">
          <xsd:enumeration value="Active proposal"/>
          <xsd:enumeration value="Converted"/>
          <xsd:enumeration value="Closed"/>
          <xsd:enumeration value="Dorman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fbb71c57-8bde-4ac7-8850-d01f997b64b5">Active proposal</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9EC060-9A24-4D24-9BCE-C91908C67C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b82529-5866-470f-a8bf-1f57985d2c0e"/>
    <ds:schemaRef ds:uri="fbb71c57-8bde-4ac7-8850-d01f997b64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C54A99-5F68-4AEE-8EDB-956A65DD4D5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4b82529-5866-470f-a8bf-1f57985d2c0e"/>
    <ds:schemaRef ds:uri="http://purl.org/dc/elements/1.1/"/>
    <ds:schemaRef ds:uri="http://schemas.microsoft.com/office/2006/metadata/properties"/>
    <ds:schemaRef ds:uri="fbb71c57-8bde-4ac7-8850-d01f997b64b5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7B123AD-ECD8-4C6D-8A62-02E7CD32D0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Aktis presentation DRAFT designed v02</Template>
  <TotalTime>2774</TotalTime>
  <Words>237</Words>
  <Application>Microsoft Office PowerPoint</Application>
  <PresentationFormat>On-screen Show (16:9)</PresentationFormat>
  <Paragraphs>80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Droid Serif</vt:lpstr>
      <vt:lpstr>Times New Roman</vt:lpstr>
      <vt:lpstr>Office Theme</vt:lpstr>
      <vt:lpstr>PowerPoint Presentation</vt:lpstr>
      <vt:lpstr>PowerPoint Presentation</vt:lpstr>
      <vt:lpstr>Traditional Approaches to Conflict Assessments</vt:lpstr>
      <vt:lpstr>Prime Minister’s Office – Countries at Risk of Instability</vt:lpstr>
      <vt:lpstr>Joint Analysis of Conflict and Stability (JACS)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Matilda Öhlin Knutsson</dc:creator>
  <cp:lastModifiedBy>Matthew Waterfield</cp:lastModifiedBy>
  <cp:revision>115</cp:revision>
  <dcterms:created xsi:type="dcterms:W3CDTF">2013-10-18T10:40:20Z</dcterms:created>
  <dcterms:modified xsi:type="dcterms:W3CDTF">2014-03-12T19:39:01Z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0x010100B02973732E050547A2C899C5ADDAD779</vt:lpwstr>
  </property>
</Properties>
</file>